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847" r:id="rId1"/>
  </p:sldMasterIdLst>
  <p:notesMasterIdLst>
    <p:notesMasterId r:id="rId23"/>
  </p:notesMasterIdLst>
  <p:sldIdLst>
    <p:sldId id="256" r:id="rId2"/>
    <p:sldId id="378" r:id="rId3"/>
    <p:sldId id="957" r:id="rId4"/>
    <p:sldId id="958" r:id="rId5"/>
    <p:sldId id="959" r:id="rId6"/>
    <p:sldId id="960" r:id="rId7"/>
    <p:sldId id="961" r:id="rId8"/>
    <p:sldId id="962" r:id="rId9"/>
    <p:sldId id="977" r:id="rId10"/>
    <p:sldId id="964" r:id="rId11"/>
    <p:sldId id="965" r:id="rId12"/>
    <p:sldId id="966" r:id="rId13"/>
    <p:sldId id="967" r:id="rId14"/>
    <p:sldId id="968" r:id="rId15"/>
    <p:sldId id="969" r:id="rId16"/>
    <p:sldId id="970" r:id="rId17"/>
    <p:sldId id="972" r:id="rId18"/>
    <p:sldId id="973" r:id="rId19"/>
    <p:sldId id="975" r:id="rId20"/>
    <p:sldId id="976" r:id="rId21"/>
    <p:sldId id="978"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0524D"/>
    <a:srgbClr val="EA544E"/>
    <a:srgbClr val="F10000"/>
    <a:srgbClr val="FF0000"/>
    <a:srgbClr val="FFCD2D"/>
    <a:srgbClr val="E88712"/>
    <a:srgbClr val="D9111F"/>
    <a:srgbClr val="E8F44E"/>
    <a:srgbClr val="28F868"/>
    <a:srgbClr val="A852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74" autoAdjust="0"/>
    <p:restoredTop sz="91837" autoAdjust="0"/>
  </p:normalViewPr>
  <p:slideViewPr>
    <p:cSldViewPr snapToGrid="0">
      <p:cViewPr varScale="1">
        <p:scale>
          <a:sx n="67" d="100"/>
          <a:sy n="67" d="100"/>
        </p:scale>
        <p:origin x="65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368D2D-B991-45D7-8C6B-D49985697139}" type="datetimeFigureOut">
              <a:rPr lang="tr-TR" smtClean="0"/>
              <a:pPr/>
              <a:t>20.10.2022</a:t>
            </a:fld>
            <a:endParaRPr lang="tr-TR"/>
          </a:p>
        </p:txBody>
      </p:sp>
      <p:sp>
        <p:nvSpPr>
          <p:cNvPr id="4" name="Slayt Görüntüsü Yer Tutucus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4A9841F-FDD6-49E7-A6C3-FCAC7C0E16B9}" type="slidenum">
              <a:rPr lang="tr-TR" smtClean="0"/>
              <a:pPr/>
              <a:t>‹#›</a:t>
            </a:fld>
            <a:endParaRPr lang="tr-TR"/>
          </a:p>
        </p:txBody>
      </p:sp>
    </p:spTree>
    <p:extLst>
      <p:ext uri="{BB962C8B-B14F-4D97-AF65-F5344CB8AC3E}">
        <p14:creationId xmlns:p14="http://schemas.microsoft.com/office/powerpoint/2010/main" val="2668909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b="1"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1</a:t>
            </a:fld>
            <a:endParaRPr lang="tr-TR"/>
          </a:p>
        </p:txBody>
      </p:sp>
    </p:spTree>
    <p:extLst>
      <p:ext uri="{BB962C8B-B14F-4D97-AF65-F5344CB8AC3E}">
        <p14:creationId xmlns:p14="http://schemas.microsoft.com/office/powerpoint/2010/main" val="3682344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u="sng" dirty="0"/>
              <a:t>AB Uygunluk beyanı Ek IV 19.Madde</a:t>
            </a:r>
          </a:p>
        </p:txBody>
      </p:sp>
      <p:sp>
        <p:nvSpPr>
          <p:cNvPr id="4" name="Slayt Numarası Yer Tutucusu 3"/>
          <p:cNvSpPr>
            <a:spLocks noGrp="1"/>
          </p:cNvSpPr>
          <p:nvPr>
            <p:ph type="sldNum" sz="quarter" idx="5"/>
          </p:nvPr>
        </p:nvSpPr>
        <p:spPr/>
        <p:txBody>
          <a:bodyPr/>
          <a:lstStyle/>
          <a:p>
            <a:fld id="{14A9841F-FDD6-49E7-A6C3-FCAC7C0E16B9}" type="slidenum">
              <a:rPr lang="tr-TR" smtClean="0"/>
              <a:pPr/>
              <a:t>4</a:t>
            </a:fld>
            <a:endParaRPr lang="tr-TR"/>
          </a:p>
        </p:txBody>
      </p:sp>
    </p:spTree>
    <p:extLst>
      <p:ext uri="{BB962C8B-B14F-4D97-AF65-F5344CB8AC3E}">
        <p14:creationId xmlns:p14="http://schemas.microsoft.com/office/powerpoint/2010/main" val="35949836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14A9841F-FDD6-49E7-A6C3-FCAC7C0E16B9}" type="slidenum">
              <a:rPr lang="tr-TR" smtClean="0"/>
              <a:pPr/>
              <a:t>8</a:t>
            </a:fld>
            <a:endParaRPr lang="tr-TR"/>
          </a:p>
        </p:txBody>
      </p:sp>
    </p:spTree>
    <p:extLst>
      <p:ext uri="{BB962C8B-B14F-4D97-AF65-F5344CB8AC3E}">
        <p14:creationId xmlns:p14="http://schemas.microsoft.com/office/powerpoint/2010/main" val="2270611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u="sng" dirty="0"/>
          </a:p>
        </p:txBody>
      </p:sp>
      <p:sp>
        <p:nvSpPr>
          <p:cNvPr id="4" name="Slayt Numarası Yer Tutucusu 3"/>
          <p:cNvSpPr>
            <a:spLocks noGrp="1"/>
          </p:cNvSpPr>
          <p:nvPr>
            <p:ph type="sldNum" sz="quarter" idx="5"/>
          </p:nvPr>
        </p:nvSpPr>
        <p:spPr/>
        <p:txBody>
          <a:bodyPr/>
          <a:lstStyle/>
          <a:p>
            <a:fld id="{14A9841F-FDD6-49E7-A6C3-FCAC7C0E16B9}" type="slidenum">
              <a:rPr lang="tr-TR" smtClean="0"/>
              <a:pPr/>
              <a:t>9</a:t>
            </a:fld>
            <a:endParaRPr lang="tr-TR"/>
          </a:p>
        </p:txBody>
      </p:sp>
    </p:spTree>
    <p:extLst>
      <p:ext uri="{BB962C8B-B14F-4D97-AF65-F5344CB8AC3E}">
        <p14:creationId xmlns:p14="http://schemas.microsoft.com/office/powerpoint/2010/main" val="15975210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0B9296BF-422C-491E-A28C-0B628AC251BB}"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3327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70867044"/>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21572286"/>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84899819"/>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89338686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46369115"/>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66143173"/>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9500947-FB6B-474D-92E9-E40B9629B85F}"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443356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196F8E9-DCA1-4D4E-8FA1-36AC72B03A68}"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94823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E008EE45-5934-4E97-BF6C-A03A29703046}" type="datetime1">
              <a:rPr lang="en-US" smtClean="0"/>
              <a:pPr/>
              <a:t>10/20/2022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6528730"/>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4437FCC-BCFC-42C4-AF80-4E587B958477}" type="datetime1">
              <a:rPr lang="en-US" smtClean="0"/>
              <a:pPr/>
              <a:t>10/20/2022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15661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CE52EE5-2849-4C33-BCB6-68B8C9F09312}" type="datetime1">
              <a:rPr lang="en-US" smtClean="0"/>
              <a:pPr/>
              <a:t>10/20/2022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3215427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559DD58-6758-46EC-B3EA-50B1023C7100}" type="datetime1">
              <a:rPr lang="en-US" smtClean="0"/>
              <a:pPr/>
              <a:t>10/20/2022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91488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F75C94-B0BC-4F83-9207-6CA716C5711D}" type="datetime1">
              <a:rPr lang="en-US" smtClean="0"/>
              <a:pPr/>
              <a:t>10/20/2022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380337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8C3DE4BE-8303-499F-BBA3-E66A8E921353}" type="datetime1">
              <a:rPr lang="en-US" smtClean="0"/>
              <a:pPr/>
              <a:t>10/20/2022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6005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06854ABC-6CA5-4F88-AA3D-2EA34B7F9D9A}" type="datetime1">
              <a:rPr lang="en-US" smtClean="0"/>
              <a:pPr/>
              <a:t>10/20/2022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47989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08EE45-5934-4E97-BF6C-A03A29703046}" type="datetime1">
              <a:rPr lang="en-US" smtClean="0"/>
              <a:pPr/>
              <a:t>10/20/2022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0341160"/>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 id="2147483860" r:id="rId13"/>
    <p:sldLayoutId id="2147483861" r:id="rId14"/>
    <p:sldLayoutId id="2147483862" r:id="rId15"/>
    <p:sldLayoutId id="2147483863"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01133" y="2631884"/>
            <a:ext cx="8915399" cy="2262781"/>
          </a:xfrm>
        </p:spPr>
        <p:txBody>
          <a:bodyPr>
            <a:normAutofit fontScale="90000"/>
          </a:bodyPr>
          <a:lstStyle/>
          <a:p>
            <a:pPr algn="ctr"/>
            <a:br>
              <a:rPr lang="tr-TR" sz="4000" b="1" dirty="0">
                <a:solidFill>
                  <a:srgbClr val="FF0000"/>
                </a:solidFill>
                <a:latin typeface="Trebuchet MS Bold"/>
              </a:rPr>
            </a:br>
            <a:br>
              <a:rPr lang="tr-TR" sz="4000" b="1" dirty="0">
                <a:solidFill>
                  <a:srgbClr val="FF0000"/>
                </a:solidFill>
                <a:latin typeface="Trebuchet MS Bold"/>
              </a:rPr>
            </a:br>
            <a:br>
              <a:rPr lang="tr-TR" sz="4000" b="1" dirty="0">
                <a:solidFill>
                  <a:srgbClr val="FF0000"/>
                </a:solidFill>
                <a:latin typeface="Trebuchet MS Bold"/>
              </a:rPr>
            </a:br>
            <a:br>
              <a:rPr lang="tr-TR" sz="4000" b="1" dirty="0">
                <a:solidFill>
                  <a:srgbClr val="FF0000"/>
                </a:solidFill>
                <a:latin typeface="Trebuchet MS Bold"/>
              </a:rPr>
            </a:br>
            <a:r>
              <a:rPr lang="tr-TR" sz="4000" b="1" dirty="0">
                <a:solidFill>
                  <a:srgbClr val="FF0000"/>
                </a:solidFill>
                <a:latin typeface="Trebuchet MS Bold"/>
              </a:rPr>
              <a:t>TIBBİ CİHAZ REGÜLASYONU</a:t>
            </a:r>
            <a:br>
              <a:rPr lang="tr-TR" sz="4000" b="1" dirty="0">
                <a:solidFill>
                  <a:srgbClr val="FF0000"/>
                </a:solidFill>
                <a:latin typeface="Trebuchet MS Bold"/>
              </a:rPr>
            </a:br>
            <a:r>
              <a:rPr lang="tr-TR" sz="4000" b="1" dirty="0">
                <a:solidFill>
                  <a:srgbClr val="FF0000"/>
                </a:solidFill>
                <a:latin typeface="Trebuchet MS Bold"/>
              </a:rPr>
              <a:t> (2017/745/EU)</a:t>
            </a:r>
            <a:br>
              <a:rPr lang="tr-TR" sz="4000" b="1" dirty="0">
                <a:solidFill>
                  <a:srgbClr val="FF0000"/>
                </a:solidFill>
                <a:latin typeface="Trebuchet MS Bold"/>
              </a:rPr>
            </a:br>
            <a:br>
              <a:rPr lang="tr-TR" sz="4000" b="1" dirty="0">
                <a:solidFill>
                  <a:srgbClr val="FF0000"/>
                </a:solidFill>
                <a:latin typeface="Trebuchet MS Bold"/>
              </a:rPr>
            </a:br>
            <a:r>
              <a:rPr lang="tr-TR" sz="3600" b="1" dirty="0">
                <a:solidFill>
                  <a:srgbClr val="FF0000"/>
                </a:solidFill>
                <a:latin typeface="Trebuchet MS Bold"/>
              </a:rPr>
              <a:t>EK </a:t>
            </a:r>
            <a:r>
              <a:rPr lang="en-US" sz="3600" b="1" dirty="0">
                <a:solidFill>
                  <a:srgbClr val="FF0000"/>
                </a:solidFill>
                <a:latin typeface="Trebuchet MS Bold"/>
              </a:rPr>
              <a:t> XI – </a:t>
            </a:r>
            <a:r>
              <a:rPr lang="tr-TR" sz="3600" b="1" dirty="0">
                <a:solidFill>
                  <a:srgbClr val="FF0000"/>
                </a:solidFill>
                <a:latin typeface="Trebuchet MS Bold"/>
              </a:rPr>
              <a:t>ÜRÜN UYGUNLUK DOĞRULAMASINA DAYALI UYGUNLUK DEĞERLENDİRMESİ</a:t>
            </a:r>
            <a:br>
              <a:rPr lang="en-US" sz="4000" b="1" dirty="0">
                <a:solidFill>
                  <a:srgbClr val="FF0000"/>
                </a:solidFill>
                <a:latin typeface="Trebuchet MS Bold"/>
              </a:rPr>
            </a:br>
            <a:endParaRPr lang="en-US" sz="4000" b="1" dirty="0">
              <a:solidFill>
                <a:srgbClr val="FF0000"/>
              </a:solidFill>
              <a:latin typeface="Trebuchet MS Bold"/>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a:t>
            </a:fld>
            <a:endParaRPr lang="en-US" dirty="0"/>
          </a:p>
        </p:txBody>
      </p:sp>
      <p:sp>
        <p:nvSpPr>
          <p:cNvPr id="6" name="Rectangle 2"/>
          <p:cNvSpPr>
            <a:spLocks noChangeArrowheads="1"/>
          </p:cNvSpPr>
          <p:nvPr/>
        </p:nvSpPr>
        <p:spPr bwMode="auto">
          <a:xfrm>
            <a:off x="821041" y="45085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pic>
        <p:nvPicPr>
          <p:cNvPr id="9"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1695"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Alt Başlık 2">
            <a:extLst>
              <a:ext uri="{FF2B5EF4-FFF2-40B4-BE49-F238E27FC236}">
                <a16:creationId xmlns:a16="http://schemas.microsoft.com/office/drawing/2014/main" id="{3B23A0C8-27B7-8574-A38B-33274F3643A9}"/>
              </a:ext>
            </a:extLst>
          </p:cNvPr>
          <p:cNvSpPr txBox="1">
            <a:spLocks/>
          </p:cNvSpPr>
          <p:nvPr/>
        </p:nvSpPr>
        <p:spPr>
          <a:xfrm>
            <a:off x="1501133" y="4987266"/>
            <a:ext cx="9177867" cy="96149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indent="0" algn="ctr">
              <a:buNone/>
            </a:pPr>
            <a:r>
              <a:rPr lang="tr-TR" dirty="0"/>
              <a:t>SERİAN DOMA</a:t>
            </a:r>
          </a:p>
          <a:p>
            <a:pPr marL="0" indent="0" algn="ctr">
              <a:buNone/>
            </a:pPr>
            <a:r>
              <a:rPr lang="tr-TR" dirty="0"/>
              <a:t>BİYOMEDİKAL MÜHENDİSİ, MSC.</a:t>
            </a:r>
          </a:p>
        </p:txBody>
      </p:sp>
    </p:spTree>
    <p:extLst>
      <p:ext uri="{BB962C8B-B14F-4D97-AF65-F5344CB8AC3E}">
        <p14:creationId xmlns:p14="http://schemas.microsoft.com/office/powerpoint/2010/main" val="11972317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Autofit/>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655527"/>
            <a:ext cx="9325419" cy="4771102"/>
          </a:xfrm>
          <a:prstGeom prst="rect">
            <a:avLst/>
          </a:prstGeom>
        </p:spPr>
        <p:txBody>
          <a:bodyPr vert="horz" wrap="square" lIns="0" tIns="0" rIns="0" bIns="0" rtlCol="0">
            <a:noAutofit/>
          </a:bodyPr>
          <a:lstStyle/>
          <a:p>
            <a:pPr marL="12065" indent="0">
              <a:buNone/>
              <a:tabLst>
                <a:tab pos="376555" algn="l"/>
              </a:tabLst>
            </a:pPr>
            <a:r>
              <a:rPr lang="tr-TR" sz="1600" b="1" spc="-15" dirty="0">
                <a:latin typeface="+mj-lt"/>
                <a:cs typeface="Trebuchet MS"/>
              </a:rPr>
              <a:t>7. Gözetim</a:t>
            </a:r>
          </a:p>
          <a:p>
            <a:r>
              <a:rPr lang="tr-TR" sz="1600" dirty="0">
                <a:solidFill>
                  <a:srgbClr val="000000"/>
                </a:solidFill>
                <a:latin typeface="Calibri" panose="020F0502020204030204" pitchFamily="34" charset="0"/>
                <a:cs typeface="Calibri" panose="020F0502020204030204" pitchFamily="34" charset="0"/>
              </a:rPr>
              <a:t>Sınıf III cihazlar söz konusu olduğunda gözetim değerlendirmesi; uygun olduğu hallerde, </a:t>
            </a:r>
            <a:r>
              <a:rPr lang="tr-TR" sz="1600" dirty="0">
                <a:solidFill>
                  <a:srgbClr val="FF0000"/>
                </a:solidFill>
                <a:latin typeface="Calibri" panose="020F0502020204030204" pitchFamily="34" charset="0"/>
                <a:cs typeface="Calibri" panose="020F0502020204030204" pitchFamily="34" charset="0"/>
              </a:rPr>
              <a:t>üretilen veya satın alınan parçaların ve/veya malzemelerin miktarlarının tip için onaylandığına </a:t>
            </a:r>
            <a:r>
              <a:rPr lang="tr-TR" sz="1600" dirty="0">
                <a:solidFill>
                  <a:srgbClr val="0070C0"/>
                </a:solidFill>
                <a:latin typeface="Calibri" panose="020F0502020204030204" pitchFamily="34" charset="0"/>
                <a:cs typeface="Calibri" panose="020F0502020204030204" pitchFamily="34" charset="0"/>
              </a:rPr>
              <a:t>ve bitmiş cihazların miktarlarına karşılık geldiğine dair kontrolü içerir.  </a:t>
            </a:r>
          </a:p>
          <a:p>
            <a:pPr marL="0" indent="0">
              <a:buNone/>
            </a:pPr>
            <a:r>
              <a:rPr lang="tr-TR" sz="1600" dirty="0">
                <a:solidFill>
                  <a:srgbClr val="FF0000"/>
                </a:solidFill>
                <a:latin typeface="Calibri" panose="020F0502020204030204" pitchFamily="34" charset="0"/>
                <a:cs typeface="Calibri" panose="020F0502020204030204" pitchFamily="34" charset="0"/>
              </a:rPr>
              <a:t>                                                Ek IX dan farkı </a:t>
            </a:r>
          </a:p>
          <a:p>
            <a:r>
              <a:rPr lang="tr-TR" sz="1600" dirty="0">
                <a:solidFill>
                  <a:srgbClr val="000000"/>
                </a:solidFill>
                <a:latin typeface="Calibri" panose="020F0502020204030204" pitchFamily="34" charset="0"/>
                <a:cs typeface="Calibri" panose="020F0502020204030204" pitchFamily="34" charset="0"/>
              </a:rPr>
              <a:t>Genel bir kural olarak, </a:t>
            </a:r>
            <a:r>
              <a:rPr lang="tr-TR" sz="1600" dirty="0">
                <a:solidFill>
                  <a:srgbClr val="FF0000"/>
                </a:solidFill>
                <a:latin typeface="Calibri" panose="020F0502020204030204" pitchFamily="34" charset="0"/>
                <a:cs typeface="Calibri" panose="020F0502020204030204" pitchFamily="34" charset="0"/>
              </a:rPr>
              <a:t>bir baş denetçi art arda üç yıldan daha fazla aynı imalatçıyla ilgili denetimlere katılamaz.</a:t>
            </a:r>
          </a:p>
          <a:p>
            <a:r>
              <a:rPr lang="tr-TR" sz="1600" dirty="0">
                <a:solidFill>
                  <a:srgbClr val="000000"/>
                </a:solidFill>
                <a:latin typeface="Calibri" panose="020F0502020204030204" pitchFamily="34" charset="0"/>
                <a:cs typeface="Calibri" panose="020F0502020204030204" pitchFamily="34" charset="0"/>
              </a:rPr>
              <a:t>Onaylanmış kuruluş, üretilen cihazlardan veya piyasadan alınan numune ile teknik dokümantasyonda belirtilen </a:t>
            </a:r>
            <a:r>
              <a:rPr lang="tr-TR" sz="1600" dirty="0" err="1">
                <a:solidFill>
                  <a:srgbClr val="000000"/>
                </a:solidFill>
                <a:latin typeface="Calibri" panose="020F0502020204030204" pitchFamily="34" charset="0"/>
                <a:cs typeface="Calibri" panose="020F0502020204030204" pitchFamily="34" charset="0"/>
              </a:rPr>
              <a:t>spesifikasyonlar</a:t>
            </a:r>
            <a:r>
              <a:rPr lang="tr-TR" sz="1600" dirty="0">
                <a:solidFill>
                  <a:srgbClr val="000000"/>
                </a:solidFill>
                <a:latin typeface="Calibri" panose="020F0502020204030204" pitchFamily="34" charset="0"/>
                <a:cs typeface="Calibri" panose="020F0502020204030204" pitchFamily="34" charset="0"/>
              </a:rPr>
              <a:t> veya onaylanmış tasarım arasında bir farklılık bulursa, ilgili sertifikayı askıya alır veya geri çeker ya da sertifikaya kısıtlamalar getirir.</a:t>
            </a:r>
          </a:p>
          <a:p>
            <a:endParaRPr lang="tr-TR" sz="1600" spc="-15" dirty="0"/>
          </a:p>
          <a:p>
            <a:pPr marL="12065" indent="0">
              <a:buNone/>
              <a:tabLst>
                <a:tab pos="376555" algn="l"/>
              </a:tabLst>
            </a:pPr>
            <a:endParaRPr lang="tr-TR" sz="1600" b="1" spc="-15" dirty="0">
              <a:latin typeface="+mj-lt"/>
              <a:cs typeface="Trebuchet MS"/>
            </a:endParaRPr>
          </a:p>
          <a:p>
            <a:pPr marL="12065" indent="0">
              <a:buNone/>
              <a:tabLst>
                <a:tab pos="376555" algn="l"/>
              </a:tabLst>
            </a:pPr>
            <a:endParaRPr lang="tr-TR" sz="1600" b="1" spc="-15" dirty="0">
              <a:latin typeface="+mj-lt"/>
              <a:cs typeface="Trebuchet MS"/>
            </a:endParaRPr>
          </a:p>
          <a:p>
            <a:pPr marL="12065" indent="0">
              <a:buNone/>
              <a:tabLst>
                <a:tab pos="376555" algn="l"/>
              </a:tabLst>
            </a:pPr>
            <a:endParaRPr lang="tr-TR" b="1" dirty="0">
              <a:latin typeface="+mj-lt"/>
            </a:endParaRPr>
          </a:p>
          <a:p>
            <a:pPr marL="297815" indent="-285750">
              <a:buFontTx/>
              <a:buChar char="-"/>
              <a:tabLst>
                <a:tab pos="376555" algn="l"/>
              </a:tabLst>
            </a:pPr>
            <a:endParaRPr lang="tr-TR" b="1" dirty="0">
              <a:latin typeface="+mj-lt"/>
            </a:endParaRPr>
          </a:p>
          <a:p>
            <a:pPr marL="297815" indent="-285750">
              <a:buFontTx/>
              <a:buChar char="-"/>
              <a:tabLst>
                <a:tab pos="376555" algn="l"/>
              </a:tabLst>
            </a:pPr>
            <a:endParaRPr lang="tr-TR" b="1" dirty="0">
              <a:latin typeface="+mj-lt"/>
            </a:endParaRPr>
          </a:p>
          <a:p>
            <a:pPr marL="12065" indent="0">
              <a:buNone/>
              <a:tabLst>
                <a:tab pos="376555" algn="l"/>
              </a:tabLst>
            </a:pPr>
            <a:endParaRPr lang="tr-TR"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10</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Yukarı Bükülü Ok 7"/>
          <p:cNvSpPr/>
          <p:nvPr/>
        </p:nvSpPr>
        <p:spPr>
          <a:xfrm rot="19469326">
            <a:off x="2072830" y="2843213"/>
            <a:ext cx="656083" cy="284200"/>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4309631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857375"/>
            <a:ext cx="9197403" cy="4569254"/>
          </a:xfrm>
          <a:prstGeom prst="rect">
            <a:avLst/>
          </a:prstGeom>
        </p:spPr>
        <p:txBody>
          <a:bodyPr vert="horz" wrap="square" lIns="0" tIns="0" rIns="0" bIns="0" rtlCol="0">
            <a:noAutofit/>
          </a:bodyPr>
          <a:lstStyle/>
          <a:p>
            <a:pPr marL="12065" indent="0">
              <a:buNone/>
              <a:tabLst>
                <a:tab pos="376555" algn="l"/>
              </a:tabLst>
            </a:pPr>
            <a:r>
              <a:rPr lang="tr-TR" sz="1600" b="1" spc="-15" dirty="0">
                <a:latin typeface="+mj-lt"/>
                <a:cs typeface="Trebuchet MS"/>
              </a:rPr>
              <a:t>8. </a:t>
            </a:r>
            <a:r>
              <a:rPr lang="tr-TR" sz="1600" spc="-15" dirty="0">
                <a:latin typeface="Calibri" panose="020F0502020204030204" pitchFamily="34" charset="0"/>
                <a:cs typeface="Calibri" panose="020F0502020204030204" pitchFamily="34" charset="0"/>
              </a:rPr>
              <a:t>Ayrı olarak kullanıldığında (Md. 1(8)) </a:t>
            </a:r>
            <a:r>
              <a:rPr lang="tr-TR" sz="1600" spc="-15" dirty="0">
                <a:solidFill>
                  <a:srgbClr val="FF0000"/>
                </a:solidFill>
                <a:latin typeface="Calibri" panose="020F0502020204030204" pitchFamily="34" charset="0"/>
                <a:cs typeface="Calibri" panose="020F0502020204030204" pitchFamily="34" charset="0"/>
              </a:rPr>
              <a:t>insan kanı veya insan plazmasından </a:t>
            </a:r>
            <a:r>
              <a:rPr lang="tr-TR" sz="1600" spc="-15" dirty="0">
                <a:latin typeface="Calibri" panose="020F0502020204030204" pitchFamily="34" charset="0"/>
                <a:cs typeface="Calibri" panose="020F0502020204030204" pitchFamily="34" charset="0"/>
              </a:rPr>
              <a:t>elde edilen bir tıbbi ürün olduğu kabul edilebilen bir tıbbi maddeyi bütünleşik bir parça olarak ihtiva eden cihazların </a:t>
            </a:r>
            <a:r>
              <a:rPr lang="tr-TR" sz="1600" spc="-15" dirty="0">
                <a:solidFill>
                  <a:srgbClr val="FF0000"/>
                </a:solidFill>
                <a:latin typeface="Calibri" panose="020F0502020204030204" pitchFamily="34" charset="0"/>
                <a:cs typeface="Calibri" panose="020F0502020204030204" pitchFamily="34" charset="0"/>
              </a:rPr>
              <a:t>her bir partisinin imalatının tamamlanması </a:t>
            </a:r>
            <a:r>
              <a:rPr lang="tr-TR" sz="1600" spc="-15" dirty="0">
                <a:latin typeface="Calibri" panose="020F0502020204030204" pitchFamily="34" charset="0"/>
                <a:cs typeface="Calibri" panose="020F0502020204030204" pitchFamily="34" charset="0"/>
              </a:rPr>
              <a:t>sonrasında imalatçı; </a:t>
            </a:r>
            <a:r>
              <a:rPr lang="tr-TR" sz="1600" spc="-15" dirty="0">
                <a:solidFill>
                  <a:srgbClr val="FF0000"/>
                </a:solidFill>
                <a:latin typeface="Calibri" panose="020F0502020204030204" pitchFamily="34" charset="0"/>
                <a:cs typeface="Calibri" panose="020F0502020204030204" pitchFamily="34" charset="0"/>
              </a:rPr>
              <a:t>cihaz partisinin serbest bırakılmasını onaylanmış kuruluşa bildirir </a:t>
            </a:r>
            <a:r>
              <a:rPr lang="tr-TR" sz="1600" spc="-15" dirty="0">
                <a:latin typeface="Calibri" panose="020F0502020204030204" pitchFamily="34" charset="0"/>
                <a:cs typeface="Calibri" panose="020F0502020204030204" pitchFamily="34" charset="0"/>
              </a:rPr>
              <a:t>ve 2001/83/AT sayılı </a:t>
            </a:r>
            <a:r>
              <a:rPr lang="tr-TR" sz="1600" spc="-15" dirty="0" err="1">
                <a:latin typeface="Calibri" panose="020F0502020204030204" pitchFamily="34" charset="0"/>
                <a:cs typeface="Calibri" panose="020F0502020204030204" pitchFamily="34" charset="0"/>
              </a:rPr>
              <a:t>Direktif’in</a:t>
            </a:r>
            <a:r>
              <a:rPr lang="tr-TR" sz="1600" spc="-15" dirty="0">
                <a:latin typeface="Calibri" panose="020F0502020204030204" pitchFamily="34" charset="0"/>
                <a:cs typeface="Calibri" panose="020F0502020204030204" pitchFamily="34" charset="0"/>
              </a:rPr>
              <a:t> 114(2) maddesi uyarınca, bir üye devlet laboratuvarı tarafından veya bir üye devlet tarafından bu amaç için </a:t>
            </a:r>
            <a:r>
              <a:rPr lang="tr-TR" sz="1600" spc="-15" dirty="0">
                <a:solidFill>
                  <a:srgbClr val="FF0000"/>
                </a:solidFill>
                <a:latin typeface="Calibri" panose="020F0502020204030204" pitchFamily="34" charset="0"/>
                <a:cs typeface="Calibri" panose="020F0502020204030204" pitchFamily="34" charset="0"/>
              </a:rPr>
              <a:t>atanan bir laboratuvar </a:t>
            </a:r>
            <a:r>
              <a:rPr lang="tr-TR" sz="1600" spc="-15" dirty="0">
                <a:latin typeface="Calibri" panose="020F0502020204030204" pitchFamily="34" charset="0"/>
                <a:cs typeface="Calibri" panose="020F0502020204030204" pitchFamily="34" charset="0"/>
              </a:rPr>
              <a:t>tarafından düzenlenen</a:t>
            </a:r>
            <a:r>
              <a:rPr lang="tr-TR" sz="1600" spc="-15" dirty="0">
                <a:solidFill>
                  <a:srgbClr val="FF0000"/>
                </a:solidFill>
                <a:latin typeface="Calibri" panose="020F0502020204030204" pitchFamily="34" charset="0"/>
                <a:cs typeface="Calibri" panose="020F0502020204030204" pitchFamily="34" charset="0"/>
              </a:rPr>
              <a:t>, cihazda kullanılan insan kanı veya plazma türevi partisinin serbest bırakılması </a:t>
            </a:r>
            <a:r>
              <a:rPr lang="tr-TR" sz="1600" spc="-15" dirty="0">
                <a:latin typeface="Calibri" panose="020F0502020204030204" pitchFamily="34" charset="0"/>
                <a:cs typeface="Calibri" panose="020F0502020204030204" pitchFamily="34" charset="0"/>
              </a:rPr>
              <a:t>ile ilgili resmi sertifikayı onaylanmış kuruluşa gönderir.</a:t>
            </a:r>
          </a:p>
          <a:p>
            <a:pPr marL="12065" indent="0">
              <a:buNone/>
              <a:tabLst>
                <a:tab pos="376555" algn="l"/>
              </a:tabLst>
            </a:pPr>
            <a:endParaRPr lang="tr-TR" sz="1600" b="1" spc="-15" dirty="0">
              <a:latin typeface="+mj-lt"/>
              <a:cs typeface="Trebuchet MS"/>
            </a:endParaRPr>
          </a:p>
          <a:p>
            <a:pPr marL="12065" indent="0">
              <a:buNone/>
              <a:tabLst>
                <a:tab pos="376555" algn="l"/>
              </a:tabLst>
            </a:pPr>
            <a:endParaRPr lang="tr-TR" sz="1600" b="1" spc="-15" dirty="0">
              <a:latin typeface="+mj-lt"/>
              <a:cs typeface="Trebuchet MS"/>
            </a:endParaRPr>
          </a:p>
          <a:p>
            <a:pPr marL="12065" indent="0">
              <a:buNone/>
              <a:tabLst>
                <a:tab pos="376555" algn="l"/>
              </a:tabLst>
            </a:pPr>
            <a:endParaRPr lang="tr-TR" b="1" dirty="0">
              <a:latin typeface="+mj-lt"/>
            </a:endParaRPr>
          </a:p>
          <a:p>
            <a:pPr marL="297815" indent="-285750">
              <a:buFontTx/>
              <a:buChar char="-"/>
              <a:tabLst>
                <a:tab pos="376555" algn="l"/>
              </a:tabLst>
            </a:pPr>
            <a:endParaRPr lang="tr-TR" b="1" dirty="0">
              <a:latin typeface="+mj-lt"/>
            </a:endParaRPr>
          </a:p>
          <a:p>
            <a:pPr marL="297815" indent="-285750">
              <a:buFontTx/>
              <a:buChar char="-"/>
              <a:tabLst>
                <a:tab pos="376555" algn="l"/>
              </a:tabLst>
            </a:pPr>
            <a:endParaRPr lang="tr-TR" b="1" dirty="0">
              <a:latin typeface="+mj-lt"/>
            </a:endParaRPr>
          </a:p>
          <a:p>
            <a:pPr marL="12065" indent="0">
              <a:buNone/>
              <a:tabLst>
                <a:tab pos="376555" algn="l"/>
              </a:tabLst>
            </a:pPr>
            <a:endParaRPr lang="tr-TR"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11</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226814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857375"/>
            <a:ext cx="9490011" cy="4569254"/>
          </a:xfrm>
          <a:prstGeom prst="rect">
            <a:avLst/>
          </a:prstGeom>
        </p:spPr>
        <p:txBody>
          <a:bodyPr vert="horz" wrap="square" lIns="0" tIns="0" rIns="0" bIns="0" rtlCol="0">
            <a:noAutofit/>
          </a:bodyPr>
          <a:lstStyle/>
          <a:p>
            <a:pPr marL="12065" indent="0">
              <a:buNone/>
              <a:tabLst>
                <a:tab pos="376555" algn="l"/>
              </a:tabLst>
            </a:pPr>
            <a:r>
              <a:rPr lang="tr-TR" sz="1600" b="1" spc="-15" dirty="0">
                <a:latin typeface="+mj-lt"/>
                <a:cs typeface="Trebuchet MS"/>
              </a:rPr>
              <a:t> 9. İdari hükümler</a:t>
            </a:r>
          </a:p>
          <a:p>
            <a:pPr marL="12065" indent="0">
              <a:buNone/>
              <a:tabLst>
                <a:tab pos="376555" algn="l"/>
              </a:tabLst>
            </a:pPr>
            <a:r>
              <a:rPr lang="en-GB" sz="1600" spc="-15" dirty="0" err="1"/>
              <a:t>İmalatçı</a:t>
            </a:r>
            <a:r>
              <a:rPr lang="en-GB" sz="1600" spc="-15" dirty="0"/>
              <a:t> </a:t>
            </a:r>
            <a:r>
              <a:rPr lang="en-GB" sz="1600" spc="-15" dirty="0" err="1"/>
              <a:t>veya</a:t>
            </a:r>
            <a:r>
              <a:rPr lang="en-GB" sz="1600" spc="-15" dirty="0"/>
              <a:t> </a:t>
            </a:r>
            <a:r>
              <a:rPr lang="en-GB" sz="1600" spc="-15" dirty="0" err="1"/>
              <a:t>imalatçının</a:t>
            </a:r>
            <a:r>
              <a:rPr lang="en-GB" sz="1600" spc="-15" dirty="0"/>
              <a:t> </a:t>
            </a:r>
            <a:r>
              <a:rPr lang="en-GB" sz="1600" spc="-15" dirty="0" err="1"/>
              <a:t>bir</a:t>
            </a:r>
            <a:r>
              <a:rPr lang="en-GB" sz="1600" spc="-15" dirty="0"/>
              <a:t> </a:t>
            </a:r>
            <a:r>
              <a:rPr lang="en-GB" sz="1600" spc="-15" dirty="0" err="1"/>
              <a:t>üye</a:t>
            </a:r>
            <a:r>
              <a:rPr lang="en-GB" sz="1600" spc="-15" dirty="0"/>
              <a:t> </a:t>
            </a:r>
            <a:r>
              <a:rPr lang="en-GB" sz="1600" spc="-15" dirty="0" err="1"/>
              <a:t>devlette</a:t>
            </a:r>
            <a:r>
              <a:rPr lang="en-GB" sz="1600" spc="-15" dirty="0"/>
              <a:t> </a:t>
            </a:r>
            <a:r>
              <a:rPr lang="en-GB" sz="1600" spc="-15" dirty="0" err="1"/>
              <a:t>kayıtlı</a:t>
            </a:r>
            <a:r>
              <a:rPr lang="en-GB" sz="1600" spc="-15" dirty="0"/>
              <a:t> </a:t>
            </a:r>
            <a:r>
              <a:rPr lang="en-GB" sz="1600" spc="-15" dirty="0" err="1"/>
              <a:t>işyerinin</a:t>
            </a:r>
            <a:r>
              <a:rPr lang="en-GB" sz="1600" spc="-15" dirty="0"/>
              <a:t> </a:t>
            </a:r>
            <a:r>
              <a:rPr lang="en-GB" sz="1600" spc="-15" dirty="0" err="1"/>
              <a:t>bulunmaması</a:t>
            </a:r>
            <a:r>
              <a:rPr lang="en-GB" sz="1600" spc="-15" dirty="0"/>
              <a:t> </a:t>
            </a:r>
            <a:r>
              <a:rPr lang="en-GB" sz="1600" spc="-15" dirty="0" err="1"/>
              <a:t>durumunda</a:t>
            </a:r>
            <a:r>
              <a:rPr lang="en-GB" sz="1600" spc="-15" dirty="0"/>
              <a:t> </a:t>
            </a:r>
            <a:r>
              <a:rPr lang="en-GB" sz="1600" spc="-15" dirty="0" err="1"/>
              <a:t>yetkili</a:t>
            </a:r>
            <a:r>
              <a:rPr lang="en-GB" sz="1600" spc="-15" dirty="0"/>
              <a:t> </a:t>
            </a:r>
            <a:r>
              <a:rPr lang="en-GB" sz="1600" spc="-15" dirty="0" err="1"/>
              <a:t>temsilcisi</a:t>
            </a:r>
            <a:r>
              <a:rPr lang="en-GB" sz="1600" spc="-15" dirty="0"/>
              <a:t>; </a:t>
            </a:r>
            <a:r>
              <a:rPr lang="en-GB" sz="1600" spc="-15" dirty="0" err="1"/>
              <a:t>yetkili</a:t>
            </a:r>
            <a:r>
              <a:rPr lang="en-GB" sz="1600" spc="-15" dirty="0"/>
              <a:t> </a:t>
            </a:r>
            <a:r>
              <a:rPr lang="en-GB" sz="1600" spc="-15" dirty="0" err="1"/>
              <a:t>otoriteye</a:t>
            </a:r>
            <a:r>
              <a:rPr lang="en-GB" sz="1600" spc="-15" dirty="0"/>
              <a:t> </a:t>
            </a:r>
            <a:r>
              <a:rPr lang="en-GB" sz="1600" spc="-15" dirty="0" err="1"/>
              <a:t>sunmak</a:t>
            </a:r>
            <a:r>
              <a:rPr lang="en-GB" sz="1600" spc="-15" dirty="0"/>
              <a:t> </a:t>
            </a:r>
            <a:r>
              <a:rPr lang="en-GB" sz="1600" spc="-15" dirty="0" err="1"/>
              <a:t>üzere</a:t>
            </a:r>
            <a:r>
              <a:rPr lang="en-GB" sz="1600" spc="-15" dirty="0"/>
              <a:t> </a:t>
            </a:r>
            <a:r>
              <a:rPr lang="en-GB" sz="1600" spc="-15" dirty="0" err="1"/>
              <a:t>aşağıdakileri</a:t>
            </a:r>
            <a:r>
              <a:rPr lang="en-GB" sz="1600" spc="-15" dirty="0"/>
              <a:t>, </a:t>
            </a:r>
            <a:r>
              <a:rPr lang="en-GB" sz="1600" spc="-15" dirty="0" err="1"/>
              <a:t>en</a:t>
            </a:r>
            <a:r>
              <a:rPr lang="en-GB" sz="1600" spc="-15" dirty="0"/>
              <a:t> son </a:t>
            </a:r>
            <a:r>
              <a:rPr lang="en-GB" sz="1600" spc="-15" dirty="0" err="1"/>
              <a:t>cihaz</a:t>
            </a:r>
            <a:r>
              <a:rPr lang="en-GB" sz="1600" spc="-15" dirty="0"/>
              <a:t> </a:t>
            </a:r>
            <a:r>
              <a:rPr lang="en-GB" sz="1600" spc="-15" dirty="0" err="1"/>
              <a:t>piyasaya</a:t>
            </a:r>
            <a:r>
              <a:rPr lang="en-GB" sz="1600" spc="-15" dirty="0"/>
              <a:t> </a:t>
            </a:r>
            <a:r>
              <a:rPr lang="en-GB" sz="1600" spc="-15" dirty="0" err="1"/>
              <a:t>arz</a:t>
            </a:r>
            <a:r>
              <a:rPr lang="en-GB" sz="1600" spc="-15" dirty="0"/>
              <a:t> </a:t>
            </a:r>
            <a:r>
              <a:rPr lang="en-GB" sz="1600" spc="-15" dirty="0" err="1"/>
              <a:t>edildikten</a:t>
            </a:r>
            <a:r>
              <a:rPr lang="en-GB" sz="1600" spc="-15" dirty="0"/>
              <a:t> </a:t>
            </a:r>
            <a:r>
              <a:rPr lang="en-GB" sz="1600" spc="-15" dirty="0" err="1"/>
              <a:t>sonra</a:t>
            </a:r>
            <a:r>
              <a:rPr lang="en-GB" sz="1600" spc="-15" dirty="0"/>
              <a:t> </a:t>
            </a:r>
            <a:r>
              <a:rPr lang="en-GB" sz="1600" spc="-15" dirty="0">
                <a:solidFill>
                  <a:srgbClr val="FF0000"/>
                </a:solidFill>
              </a:rPr>
              <a:t>10 </a:t>
            </a:r>
            <a:r>
              <a:rPr lang="en-GB" sz="1600" spc="-15" dirty="0" err="1">
                <a:solidFill>
                  <a:srgbClr val="FF0000"/>
                </a:solidFill>
              </a:rPr>
              <a:t>yıldan</a:t>
            </a:r>
            <a:r>
              <a:rPr lang="en-GB" sz="1600" spc="-15" dirty="0">
                <a:solidFill>
                  <a:srgbClr val="FF0000"/>
                </a:solidFill>
              </a:rPr>
              <a:t> </a:t>
            </a:r>
            <a:r>
              <a:rPr lang="en-GB" sz="1600" spc="-15" dirty="0" err="1">
                <a:solidFill>
                  <a:srgbClr val="FF0000"/>
                </a:solidFill>
              </a:rPr>
              <a:t>az</a:t>
            </a:r>
            <a:r>
              <a:rPr lang="en-GB" sz="1600" spc="-15" dirty="0">
                <a:solidFill>
                  <a:srgbClr val="FF0000"/>
                </a:solidFill>
              </a:rPr>
              <a:t> </a:t>
            </a:r>
            <a:r>
              <a:rPr lang="en-GB" sz="1600" spc="-15" dirty="0" err="1">
                <a:solidFill>
                  <a:srgbClr val="FF0000"/>
                </a:solidFill>
              </a:rPr>
              <a:t>olmayacak</a:t>
            </a:r>
            <a:r>
              <a:rPr lang="en-GB" sz="1600" spc="-15" dirty="0">
                <a:solidFill>
                  <a:srgbClr val="FF0000"/>
                </a:solidFill>
              </a:rPr>
              <a:t> </a:t>
            </a:r>
            <a:r>
              <a:rPr lang="en-GB" sz="1600" spc="-15" dirty="0" err="1">
                <a:solidFill>
                  <a:srgbClr val="FF0000"/>
                </a:solidFill>
              </a:rPr>
              <a:t>bir</a:t>
            </a:r>
            <a:r>
              <a:rPr lang="en-GB" sz="1600" spc="-15" dirty="0">
                <a:solidFill>
                  <a:srgbClr val="FF0000"/>
                </a:solidFill>
              </a:rPr>
              <a:t> </a:t>
            </a:r>
            <a:r>
              <a:rPr lang="en-GB" sz="1600" spc="-15" dirty="0" err="1">
                <a:solidFill>
                  <a:srgbClr val="FF0000"/>
                </a:solidFill>
              </a:rPr>
              <a:t>süreyle</a:t>
            </a:r>
            <a:r>
              <a:rPr lang="en-GB" sz="1600" spc="-15" dirty="0">
                <a:solidFill>
                  <a:srgbClr val="FF0000"/>
                </a:solidFill>
              </a:rPr>
              <a:t> </a:t>
            </a:r>
            <a:r>
              <a:rPr lang="en-GB" sz="1600" spc="-15" dirty="0" err="1">
                <a:solidFill>
                  <a:srgbClr val="FF0000"/>
                </a:solidFill>
              </a:rPr>
              <a:t>ve</a:t>
            </a:r>
            <a:r>
              <a:rPr lang="en-GB" sz="1600" spc="-15" dirty="0">
                <a:solidFill>
                  <a:srgbClr val="FF0000"/>
                </a:solidFill>
              </a:rPr>
              <a:t> </a:t>
            </a:r>
            <a:r>
              <a:rPr lang="en-GB" sz="1600" spc="-15" dirty="0" err="1">
                <a:solidFill>
                  <a:srgbClr val="FF0000"/>
                </a:solidFill>
              </a:rPr>
              <a:t>implante</a:t>
            </a:r>
            <a:r>
              <a:rPr lang="en-GB" sz="1600" spc="-15" dirty="0">
                <a:solidFill>
                  <a:srgbClr val="FF0000"/>
                </a:solidFill>
              </a:rPr>
              <a:t> </a:t>
            </a:r>
            <a:r>
              <a:rPr lang="en-GB" sz="1600" spc="-15" dirty="0" err="1">
                <a:solidFill>
                  <a:srgbClr val="FF0000"/>
                </a:solidFill>
              </a:rPr>
              <a:t>edilebilir</a:t>
            </a:r>
            <a:r>
              <a:rPr lang="en-GB" sz="1600" spc="-15" dirty="0">
                <a:solidFill>
                  <a:srgbClr val="FF0000"/>
                </a:solidFill>
              </a:rPr>
              <a:t> </a:t>
            </a:r>
            <a:r>
              <a:rPr lang="en-GB" sz="1600" spc="-15" dirty="0" err="1">
                <a:solidFill>
                  <a:srgbClr val="FF0000"/>
                </a:solidFill>
              </a:rPr>
              <a:t>cihazlar</a:t>
            </a:r>
            <a:r>
              <a:rPr lang="en-GB" sz="1600" spc="-15" dirty="0">
                <a:solidFill>
                  <a:srgbClr val="FF0000"/>
                </a:solidFill>
              </a:rPr>
              <a:t> </a:t>
            </a:r>
            <a:r>
              <a:rPr lang="en-GB" sz="1600" spc="-15" dirty="0" err="1">
                <a:solidFill>
                  <a:srgbClr val="FF0000"/>
                </a:solidFill>
              </a:rPr>
              <a:t>için</a:t>
            </a:r>
            <a:r>
              <a:rPr lang="en-GB" sz="1600" spc="-15" dirty="0">
                <a:solidFill>
                  <a:srgbClr val="FF0000"/>
                </a:solidFill>
              </a:rPr>
              <a:t> 15 </a:t>
            </a:r>
            <a:r>
              <a:rPr lang="en-GB" sz="1600" spc="-15" dirty="0" err="1">
                <a:solidFill>
                  <a:srgbClr val="FF0000"/>
                </a:solidFill>
              </a:rPr>
              <a:t>yıldan</a:t>
            </a:r>
            <a:r>
              <a:rPr lang="en-GB" sz="1600" spc="-15" dirty="0">
                <a:solidFill>
                  <a:srgbClr val="FF0000"/>
                </a:solidFill>
              </a:rPr>
              <a:t> </a:t>
            </a:r>
            <a:r>
              <a:rPr lang="en-GB" sz="1600" spc="-15" dirty="0" err="1">
                <a:solidFill>
                  <a:srgbClr val="FF0000"/>
                </a:solidFill>
              </a:rPr>
              <a:t>az</a:t>
            </a:r>
            <a:r>
              <a:rPr lang="en-GB" sz="1600" spc="-15" dirty="0">
                <a:solidFill>
                  <a:srgbClr val="FF0000"/>
                </a:solidFill>
              </a:rPr>
              <a:t> </a:t>
            </a:r>
            <a:r>
              <a:rPr lang="en-GB" sz="1600" spc="-15" dirty="0" err="1">
                <a:solidFill>
                  <a:srgbClr val="FF0000"/>
                </a:solidFill>
              </a:rPr>
              <a:t>olmayacak</a:t>
            </a:r>
            <a:r>
              <a:rPr lang="en-GB" sz="1600" spc="-15" dirty="0"/>
              <a:t> </a:t>
            </a:r>
            <a:r>
              <a:rPr lang="en-GB" sz="1600" spc="-15" dirty="0" err="1"/>
              <a:t>bir</a:t>
            </a:r>
            <a:r>
              <a:rPr lang="en-GB" sz="1600" spc="-15" dirty="0"/>
              <a:t> </a:t>
            </a:r>
            <a:r>
              <a:rPr lang="en-GB" sz="1600" spc="-15" dirty="0" err="1"/>
              <a:t>süreyle</a:t>
            </a:r>
            <a:r>
              <a:rPr lang="en-GB" sz="1600" spc="-15" dirty="0"/>
              <a:t> </a:t>
            </a:r>
            <a:r>
              <a:rPr lang="en-GB" sz="1600" spc="-15" dirty="0" err="1"/>
              <a:t>muhafaza</a:t>
            </a:r>
            <a:r>
              <a:rPr lang="en-GB" sz="1600" spc="-15" dirty="0"/>
              <a:t> </a:t>
            </a:r>
            <a:r>
              <a:rPr lang="en-GB" sz="1600" spc="-15" dirty="0" err="1"/>
              <a:t>eder</a:t>
            </a:r>
            <a:r>
              <a:rPr lang="en-GB" sz="1600" spc="-15" dirty="0"/>
              <a:t>:</a:t>
            </a:r>
          </a:p>
          <a:p>
            <a:pPr marL="297815" indent="-285750">
              <a:buFontTx/>
              <a:buChar char="-"/>
              <a:tabLst>
                <a:tab pos="376555" algn="l"/>
              </a:tabLst>
            </a:pPr>
            <a:r>
              <a:rPr lang="tr-TR" sz="1600" spc="-15" dirty="0">
                <a:latin typeface="+mj-lt"/>
                <a:cs typeface="Trebuchet MS"/>
              </a:rPr>
              <a:t>AB uygunluk beyanını,</a:t>
            </a:r>
          </a:p>
          <a:p>
            <a:pPr marL="297815" indent="-285750">
              <a:buFontTx/>
              <a:buChar char="-"/>
              <a:tabLst>
                <a:tab pos="376555" algn="l"/>
              </a:tabLst>
            </a:pPr>
            <a:r>
              <a:rPr lang="tr-TR" sz="1600" spc="-15" dirty="0">
                <a:latin typeface="+mj-lt"/>
                <a:cs typeface="Trebuchet MS"/>
              </a:rPr>
              <a:t>KYS dokümantasyonu </a:t>
            </a:r>
            <a:r>
              <a:rPr lang="tr-TR" sz="1600" u="sng" spc="-15" dirty="0">
                <a:latin typeface="+mj-lt"/>
                <a:cs typeface="Trebuchet MS"/>
              </a:rPr>
              <a:t>(Ek IX)</a:t>
            </a:r>
          </a:p>
          <a:p>
            <a:pPr marL="297815" indent="-285750">
              <a:buFontTx/>
              <a:buChar char="-"/>
              <a:tabLst>
                <a:tab pos="376555" algn="l"/>
              </a:tabLst>
            </a:pPr>
            <a:r>
              <a:rPr lang="tr-TR" sz="1600" spc="-15" dirty="0">
                <a:solidFill>
                  <a:srgbClr val="FF0000"/>
                </a:solidFill>
                <a:latin typeface="+mj-lt"/>
                <a:cs typeface="Trebuchet MS"/>
              </a:rPr>
              <a:t>Ek X ‘a göre alınan AB tip inceleme sertifikası                                       IX. Ekten farkı </a:t>
            </a:r>
          </a:p>
          <a:p>
            <a:pPr marL="297815" indent="-285750">
              <a:buFontTx/>
              <a:buChar char="-"/>
              <a:tabLst>
                <a:tab pos="376555" algn="l"/>
              </a:tabLst>
            </a:pPr>
            <a:r>
              <a:rPr lang="tr-TR" sz="1600" spc="-15" dirty="0">
                <a:latin typeface="+mj-lt"/>
                <a:cs typeface="Trebuchet MS"/>
              </a:rPr>
              <a:t>PMCF , PMS ve </a:t>
            </a:r>
            <a:r>
              <a:rPr lang="tr-TR" sz="1600" spc="-15" dirty="0" err="1">
                <a:latin typeface="+mj-lt"/>
                <a:cs typeface="Trebuchet MS"/>
              </a:rPr>
              <a:t>vigilance</a:t>
            </a:r>
            <a:r>
              <a:rPr lang="tr-TR" sz="1600" spc="-15" dirty="0">
                <a:latin typeface="+mj-lt"/>
                <a:cs typeface="Trebuchet MS"/>
              </a:rPr>
              <a:t> dokümanları </a:t>
            </a:r>
            <a:r>
              <a:rPr lang="tr-TR" sz="1600" u="sng" spc="-15" dirty="0">
                <a:latin typeface="+mj-lt"/>
                <a:cs typeface="Trebuchet MS"/>
              </a:rPr>
              <a:t>(Ek IX)</a:t>
            </a:r>
            <a:endParaRPr lang="tr-TR" sz="1600" spc="-15" dirty="0">
              <a:latin typeface="+mj-lt"/>
              <a:cs typeface="Trebuchet MS"/>
            </a:endParaRPr>
          </a:p>
          <a:p>
            <a:pPr marL="297815" indent="-285750">
              <a:buFontTx/>
              <a:buChar char="-"/>
              <a:tabLst>
                <a:tab pos="376555" algn="l"/>
              </a:tabLst>
            </a:pPr>
            <a:r>
              <a:rPr lang="tr-TR" sz="1600" spc="-15" dirty="0"/>
              <a:t>Yapılan değişiklikler </a:t>
            </a:r>
            <a:r>
              <a:rPr lang="tr-TR" sz="1600" u="sng" spc="-15" dirty="0">
                <a:latin typeface="+mj-lt"/>
                <a:cs typeface="Trebuchet MS"/>
              </a:rPr>
              <a:t>(Ek IX)</a:t>
            </a:r>
            <a:endParaRPr lang="tr-TR" sz="1600" spc="-15" dirty="0"/>
          </a:p>
          <a:p>
            <a:pPr marL="297815" indent="-285750">
              <a:buFontTx/>
              <a:buChar char="-"/>
              <a:tabLst>
                <a:tab pos="376555" algn="l"/>
              </a:tabLst>
            </a:pPr>
            <a:r>
              <a:rPr lang="tr-TR" sz="1600" spc="-15" dirty="0">
                <a:latin typeface="+mj-lt"/>
                <a:cs typeface="Trebuchet MS"/>
              </a:rPr>
              <a:t>OK karar ve raporları </a:t>
            </a:r>
            <a:r>
              <a:rPr lang="tr-TR" sz="1600" u="sng" spc="-15" dirty="0">
                <a:latin typeface="+mj-lt"/>
                <a:cs typeface="Trebuchet MS"/>
              </a:rPr>
              <a:t>(Ek IX)</a:t>
            </a:r>
            <a:endParaRPr lang="tr-TR" sz="1600" spc="-15" dirty="0">
              <a:latin typeface="+mj-lt"/>
              <a:cs typeface="Trebuchet MS"/>
            </a:endParaRPr>
          </a:p>
          <a:p>
            <a:pPr marL="12065" indent="0">
              <a:buNone/>
              <a:tabLst>
                <a:tab pos="376555" algn="l"/>
              </a:tabLst>
            </a:pPr>
            <a:endParaRPr lang="tr-TR" sz="1600" b="1" spc="-15" dirty="0">
              <a:latin typeface="+mj-lt"/>
              <a:cs typeface="Trebuchet MS"/>
            </a:endParaRPr>
          </a:p>
          <a:p>
            <a:pPr marL="12065" indent="0">
              <a:buNone/>
              <a:tabLst>
                <a:tab pos="376555" algn="l"/>
              </a:tabLst>
            </a:pPr>
            <a:endParaRPr lang="tr-TR" sz="1600" b="1" spc="-15" dirty="0">
              <a:latin typeface="+mj-lt"/>
              <a:cs typeface="Trebuchet MS"/>
            </a:endParaRPr>
          </a:p>
          <a:p>
            <a:pPr marL="12065" indent="0">
              <a:buNone/>
              <a:tabLst>
                <a:tab pos="376555" algn="l"/>
              </a:tabLst>
            </a:pPr>
            <a:endParaRPr lang="tr-TR" b="1" dirty="0">
              <a:latin typeface="+mj-lt"/>
            </a:endParaRPr>
          </a:p>
          <a:p>
            <a:pPr marL="297815" indent="-285750">
              <a:buFontTx/>
              <a:buChar char="-"/>
              <a:tabLst>
                <a:tab pos="376555" algn="l"/>
              </a:tabLst>
            </a:pPr>
            <a:endParaRPr lang="tr-TR" b="1" dirty="0">
              <a:latin typeface="+mj-lt"/>
            </a:endParaRPr>
          </a:p>
          <a:p>
            <a:pPr marL="297815" indent="-285750">
              <a:buFontTx/>
              <a:buChar char="-"/>
              <a:tabLst>
                <a:tab pos="376555" algn="l"/>
              </a:tabLst>
            </a:pPr>
            <a:endParaRPr lang="tr-TR" b="1" dirty="0">
              <a:latin typeface="+mj-lt"/>
            </a:endParaRPr>
          </a:p>
          <a:p>
            <a:pPr marL="12065" indent="0">
              <a:buNone/>
              <a:tabLst>
                <a:tab pos="376555" algn="l"/>
              </a:tabLst>
            </a:pPr>
            <a:endParaRPr lang="tr-TR"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12</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ağ Ok 2"/>
          <p:cNvSpPr/>
          <p:nvPr/>
        </p:nvSpPr>
        <p:spPr>
          <a:xfrm>
            <a:off x="5138928" y="4040505"/>
            <a:ext cx="1929003" cy="3303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1112658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857375"/>
            <a:ext cx="9197975" cy="4569254"/>
          </a:xfrm>
          <a:prstGeom prst="rect">
            <a:avLst/>
          </a:prstGeom>
        </p:spPr>
        <p:txBody>
          <a:bodyPr vert="horz" wrap="square" lIns="0" tIns="0" rIns="0" bIns="0" rtlCol="0">
            <a:noAutofit/>
          </a:bodyPr>
          <a:lstStyle/>
          <a:p>
            <a:pPr marL="12065" indent="0">
              <a:buNone/>
              <a:tabLst>
                <a:tab pos="376555" algn="l"/>
              </a:tabLst>
            </a:pPr>
            <a:r>
              <a:rPr lang="tr-TR" sz="1600" b="1" spc="-15" dirty="0">
                <a:latin typeface="Calibri" panose="020F0502020204030204" pitchFamily="34" charset="0"/>
                <a:cs typeface="Calibri" panose="020F0502020204030204" pitchFamily="34" charset="0"/>
              </a:rPr>
              <a:t>10. </a:t>
            </a:r>
            <a:r>
              <a:rPr lang="tr-TR" sz="1600" b="1" spc="-15" dirty="0">
                <a:solidFill>
                  <a:srgbClr val="FF0000"/>
                </a:solidFill>
                <a:latin typeface="Calibri" panose="020F0502020204030204" pitchFamily="34" charset="0"/>
                <a:cs typeface="Calibri" panose="020F0502020204030204" pitchFamily="34" charset="0"/>
              </a:rPr>
              <a:t>Sınıf </a:t>
            </a:r>
            <a:r>
              <a:rPr lang="tr-TR" sz="1600" b="1" spc="-15" dirty="0" err="1">
                <a:solidFill>
                  <a:srgbClr val="FF0000"/>
                </a:solidFill>
                <a:latin typeface="Calibri" panose="020F0502020204030204" pitchFamily="34" charset="0"/>
                <a:cs typeface="Calibri" panose="020F0502020204030204" pitchFamily="34" charset="0"/>
              </a:rPr>
              <a:t>IIa</a:t>
            </a:r>
            <a:r>
              <a:rPr lang="tr-TR" sz="1600" b="1" spc="-15" dirty="0">
                <a:solidFill>
                  <a:srgbClr val="FF0000"/>
                </a:solidFill>
                <a:latin typeface="Calibri" panose="020F0502020204030204" pitchFamily="34" charset="0"/>
                <a:cs typeface="Calibri" panose="020F0502020204030204" pitchFamily="34" charset="0"/>
              </a:rPr>
              <a:t> cihazlara yönelik uygulama</a:t>
            </a:r>
          </a:p>
          <a:p>
            <a:pPr marL="12065" indent="0">
              <a:buNone/>
              <a:tabLst>
                <a:tab pos="376555" algn="l"/>
              </a:tabLst>
            </a:pPr>
            <a:r>
              <a:rPr lang="tr-TR" sz="1600" spc="-15" dirty="0">
                <a:latin typeface="Calibri" panose="020F0502020204030204" pitchFamily="34" charset="0"/>
                <a:cs typeface="Calibri" panose="020F0502020204030204" pitchFamily="34" charset="0"/>
              </a:rPr>
              <a:t>Sınıf </a:t>
            </a:r>
            <a:r>
              <a:rPr lang="tr-TR" sz="1600" spc="-15" dirty="0" err="1">
                <a:latin typeface="Calibri" panose="020F0502020204030204" pitchFamily="34" charset="0"/>
                <a:cs typeface="Calibri" panose="020F0502020204030204" pitchFamily="34" charset="0"/>
              </a:rPr>
              <a:t>IIa</a:t>
            </a:r>
            <a:r>
              <a:rPr lang="tr-TR" sz="1600" spc="-15" dirty="0">
                <a:latin typeface="Calibri" panose="020F0502020204030204" pitchFamily="34" charset="0"/>
                <a:cs typeface="Calibri" panose="020F0502020204030204" pitchFamily="34" charset="0"/>
              </a:rPr>
              <a:t> cihazların, II. ve III. Eklerde atıfta bulunulan teknik dokümantasyona uygun olarak imal edildiğini ve onlara uygulanan bu </a:t>
            </a:r>
            <a:r>
              <a:rPr lang="tr-TR" sz="1600" spc="-15" dirty="0" err="1">
                <a:latin typeface="Calibri" panose="020F0502020204030204" pitchFamily="34" charset="0"/>
                <a:cs typeface="Calibri" panose="020F0502020204030204" pitchFamily="34" charset="0"/>
              </a:rPr>
              <a:t>Tüzük’ün</a:t>
            </a:r>
            <a:r>
              <a:rPr lang="tr-TR" sz="1600" spc="-15" dirty="0">
                <a:latin typeface="Calibri" panose="020F0502020204030204" pitchFamily="34" charset="0"/>
                <a:cs typeface="Calibri" panose="020F0502020204030204" pitchFamily="34" charset="0"/>
              </a:rPr>
              <a:t> gerekliliklerini karşıladığını garanti ve beyan ettiğini kabul ettiğini gösteren uygunluk beyanı hazırlanmalıdır.</a:t>
            </a:r>
          </a:p>
          <a:p>
            <a:pPr marL="12065" indent="0">
              <a:buNone/>
              <a:tabLst>
                <a:tab pos="376555" algn="l"/>
              </a:tabLst>
            </a:pPr>
            <a:r>
              <a:rPr lang="tr-TR" sz="1600" spc="-15" dirty="0">
                <a:latin typeface="Calibri" panose="020F0502020204030204" pitchFamily="34" charset="0"/>
                <a:cs typeface="Calibri" panose="020F0502020204030204" pitchFamily="34" charset="0"/>
              </a:rPr>
              <a:t>OK sınıf </a:t>
            </a:r>
            <a:r>
              <a:rPr lang="tr-TR" sz="1600" spc="-15" dirty="0" err="1">
                <a:latin typeface="Calibri" panose="020F0502020204030204" pitchFamily="34" charset="0"/>
                <a:cs typeface="Calibri" panose="020F0502020204030204" pitchFamily="34" charset="0"/>
              </a:rPr>
              <a:t>Iıa</a:t>
            </a:r>
            <a:r>
              <a:rPr lang="tr-TR" sz="1600" spc="-15" dirty="0">
                <a:latin typeface="Calibri" panose="020F0502020204030204" pitchFamily="34" charset="0"/>
                <a:cs typeface="Calibri" panose="020F0502020204030204" pitchFamily="34" charset="0"/>
              </a:rPr>
              <a:t> cihazlar için seçilen temsili örnekler için (MDN/MDA) II. ve III. Eklerde atıfta bulunulduğu şekilde </a:t>
            </a:r>
            <a:r>
              <a:rPr lang="tr-TR" sz="1600" spc="-15" dirty="0">
                <a:solidFill>
                  <a:srgbClr val="FF0000"/>
                </a:solidFill>
                <a:latin typeface="Calibri" panose="020F0502020204030204" pitchFamily="34" charset="0"/>
                <a:cs typeface="Calibri" panose="020F0502020204030204" pitchFamily="34" charset="0"/>
              </a:rPr>
              <a:t>teknik dokümantasyonun </a:t>
            </a:r>
            <a:r>
              <a:rPr lang="tr-TR" sz="1600" spc="-15" dirty="0">
                <a:latin typeface="Calibri" panose="020F0502020204030204" pitchFamily="34" charset="0"/>
                <a:cs typeface="Calibri" panose="020F0502020204030204" pitchFamily="34" charset="0"/>
              </a:rPr>
              <a:t>bu Tüzük ile uyumlu olup olmadığını değerlendirir.</a:t>
            </a:r>
          </a:p>
          <a:p>
            <a:pPr marL="12065" indent="0">
              <a:buNone/>
              <a:tabLst>
                <a:tab pos="376555" algn="l"/>
              </a:tabLst>
            </a:pPr>
            <a:r>
              <a:rPr lang="tr-TR" sz="1600" spc="-15" dirty="0">
                <a:latin typeface="Calibri" panose="020F0502020204030204" pitchFamily="34" charset="0"/>
                <a:cs typeface="Calibri" panose="020F0502020204030204" pitchFamily="34" charset="0"/>
              </a:rPr>
              <a:t>Onaylanmış kuruluş, cihazların temsili bir örneğini veya örneklerini seçerken aşağıdakilere dikkat etmeli ve gerekçesini sunmalıdır. </a:t>
            </a:r>
          </a:p>
          <a:p>
            <a:pPr marL="12065" indent="0">
              <a:buNone/>
              <a:tabLst>
                <a:tab pos="376555" algn="l"/>
              </a:tabLst>
            </a:pPr>
            <a:r>
              <a:rPr lang="tr-TR" sz="1600" spc="-15" dirty="0">
                <a:solidFill>
                  <a:schemeClr val="bg2">
                    <a:lumMod val="50000"/>
                  </a:schemeClr>
                </a:solidFill>
                <a:latin typeface="Calibri" panose="020F0502020204030204" pitchFamily="34" charset="0"/>
                <a:cs typeface="Calibri" panose="020F0502020204030204" pitchFamily="34" charset="0"/>
              </a:rPr>
              <a:t>- teknolojinin yeniliğini </a:t>
            </a:r>
          </a:p>
          <a:p>
            <a:pPr marL="297815" indent="-285750">
              <a:buFontTx/>
              <a:buChar char="-"/>
              <a:tabLst>
                <a:tab pos="376555" algn="l"/>
              </a:tabLst>
            </a:pPr>
            <a:r>
              <a:rPr lang="tr-TR" sz="1600" spc="-15" dirty="0">
                <a:solidFill>
                  <a:schemeClr val="bg2">
                    <a:lumMod val="50000"/>
                  </a:schemeClr>
                </a:solidFill>
                <a:latin typeface="Calibri" panose="020F0502020204030204" pitchFamily="34" charset="0"/>
                <a:cs typeface="Calibri" panose="020F0502020204030204" pitchFamily="34" charset="0"/>
              </a:rPr>
              <a:t>Tasarımdaki benzerlikleri, </a:t>
            </a:r>
          </a:p>
          <a:p>
            <a:pPr marL="297815" indent="-285750">
              <a:buFontTx/>
              <a:buChar char="-"/>
              <a:tabLst>
                <a:tab pos="376555" algn="l"/>
              </a:tabLst>
            </a:pPr>
            <a:r>
              <a:rPr lang="tr-TR" sz="1600" spc="-15" dirty="0">
                <a:solidFill>
                  <a:schemeClr val="bg2">
                    <a:lumMod val="50000"/>
                  </a:schemeClr>
                </a:solidFill>
                <a:latin typeface="Calibri" panose="020F0502020204030204" pitchFamily="34" charset="0"/>
                <a:cs typeface="Calibri" panose="020F0502020204030204" pitchFamily="34" charset="0"/>
              </a:rPr>
              <a:t>teknolojiyi, imalat ve sterilizasyon yöntemlerini, </a:t>
            </a:r>
          </a:p>
          <a:p>
            <a:pPr marL="297815" indent="-285750">
              <a:buFontTx/>
              <a:buChar char="-"/>
              <a:tabLst>
                <a:tab pos="376555" algn="l"/>
              </a:tabLst>
            </a:pPr>
            <a:r>
              <a:rPr lang="tr-TR" sz="1600" spc="-15" dirty="0">
                <a:solidFill>
                  <a:schemeClr val="bg2">
                    <a:lumMod val="50000"/>
                  </a:schemeClr>
                </a:solidFill>
                <a:latin typeface="Calibri" panose="020F0502020204030204" pitchFamily="34" charset="0"/>
                <a:cs typeface="Calibri" panose="020F0502020204030204" pitchFamily="34" charset="0"/>
              </a:rPr>
              <a:t>kullanım amacını ve </a:t>
            </a:r>
          </a:p>
          <a:p>
            <a:pPr marL="297815" indent="-285750">
              <a:buFontTx/>
              <a:buChar char="-"/>
              <a:tabLst>
                <a:tab pos="376555" algn="l"/>
              </a:tabLst>
            </a:pPr>
            <a:r>
              <a:rPr lang="tr-TR" sz="1600" spc="-15" dirty="0">
                <a:solidFill>
                  <a:schemeClr val="bg2">
                    <a:lumMod val="50000"/>
                  </a:schemeClr>
                </a:solidFill>
                <a:latin typeface="Calibri" panose="020F0502020204030204" pitchFamily="34" charset="0"/>
                <a:cs typeface="Calibri" panose="020F0502020204030204" pitchFamily="34" charset="0"/>
              </a:rPr>
              <a:t>bu Tüzük uyarınca yürütülmüş olan önceki ilgili değerlendirmelerin (örneğin; fiziksel, kimyasal, biyolojik veya klinik özelliklerle ilgili) sonuçlarını</a:t>
            </a:r>
            <a:endParaRPr lang="tr-TR" b="1" dirty="0">
              <a:solidFill>
                <a:schemeClr val="bg2">
                  <a:lumMod val="50000"/>
                </a:schemeClr>
              </a:solidFill>
              <a:latin typeface="+mj-lt"/>
            </a:endParaRPr>
          </a:p>
          <a:p>
            <a:pPr marL="12065" indent="0">
              <a:buNone/>
              <a:tabLst>
                <a:tab pos="376555" algn="l"/>
              </a:tabLst>
            </a:pPr>
            <a:endParaRPr lang="tr-TR"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13</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3012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857375"/>
            <a:ext cx="9340850" cy="4569254"/>
          </a:xfrm>
          <a:prstGeom prst="rect">
            <a:avLst/>
          </a:prstGeom>
        </p:spPr>
        <p:txBody>
          <a:bodyPr vert="horz" wrap="square" lIns="0" tIns="0" rIns="0" bIns="0" rtlCol="0">
            <a:noAutofit/>
          </a:bodyPr>
          <a:lstStyle/>
          <a:p>
            <a:pPr marL="12065" indent="0">
              <a:buNone/>
              <a:tabLst>
                <a:tab pos="376555" algn="l"/>
              </a:tabLst>
            </a:pPr>
            <a:r>
              <a:rPr lang="tr-TR" spc="-15" dirty="0">
                <a:solidFill>
                  <a:srgbClr val="FF0000"/>
                </a:solidFill>
                <a:latin typeface="Calibri" panose="020F0502020204030204" pitchFamily="34" charset="0"/>
                <a:cs typeface="Calibri" panose="020F0502020204030204" pitchFamily="34" charset="0"/>
              </a:rPr>
              <a:t>10. Sınıf </a:t>
            </a:r>
            <a:r>
              <a:rPr lang="tr-TR" spc="-15" dirty="0" err="1">
                <a:solidFill>
                  <a:srgbClr val="FF0000"/>
                </a:solidFill>
                <a:latin typeface="Calibri" panose="020F0502020204030204" pitchFamily="34" charset="0"/>
                <a:cs typeface="Calibri" panose="020F0502020204030204" pitchFamily="34" charset="0"/>
              </a:rPr>
              <a:t>IIa</a:t>
            </a:r>
            <a:r>
              <a:rPr lang="tr-TR" spc="-15" dirty="0">
                <a:solidFill>
                  <a:srgbClr val="FF0000"/>
                </a:solidFill>
                <a:latin typeface="Calibri" panose="020F0502020204030204" pitchFamily="34" charset="0"/>
                <a:cs typeface="Calibri" panose="020F0502020204030204" pitchFamily="34" charset="0"/>
              </a:rPr>
              <a:t> cihazlara yönelik uygulama</a:t>
            </a:r>
          </a:p>
          <a:p>
            <a:pPr marL="12065" indent="0">
              <a:buNone/>
              <a:tabLst>
                <a:tab pos="376555" algn="l"/>
              </a:tabLst>
            </a:pPr>
            <a:r>
              <a:rPr lang="tr-TR" dirty="0">
                <a:latin typeface="Calibri" panose="020F0502020204030204" pitchFamily="34" charset="0"/>
                <a:cs typeface="Calibri" panose="020F0502020204030204" pitchFamily="34" charset="0"/>
              </a:rPr>
              <a:t>Sınıf </a:t>
            </a:r>
            <a:r>
              <a:rPr lang="tr-TR" dirty="0" err="1">
                <a:latin typeface="Calibri" panose="020F0502020204030204" pitchFamily="34" charset="0"/>
                <a:cs typeface="Calibri" panose="020F0502020204030204" pitchFamily="34" charset="0"/>
              </a:rPr>
              <a:t>IIa</a:t>
            </a:r>
            <a:r>
              <a:rPr lang="tr-TR" dirty="0">
                <a:latin typeface="Calibri" panose="020F0502020204030204" pitchFamily="34" charset="0"/>
                <a:cs typeface="Calibri" panose="020F0502020204030204" pitchFamily="34" charset="0"/>
              </a:rPr>
              <a:t> cihazların, II. ve III. Eklerde atıfta bulunulan teknik dokümantasyona uyduğunu ve bu </a:t>
            </a:r>
            <a:r>
              <a:rPr lang="tr-TR" dirty="0" err="1">
                <a:latin typeface="Calibri" panose="020F0502020204030204" pitchFamily="34" charset="0"/>
                <a:cs typeface="Calibri" panose="020F0502020204030204" pitchFamily="34" charset="0"/>
              </a:rPr>
              <a:t>Tüzük’ün</a:t>
            </a:r>
            <a:r>
              <a:rPr lang="tr-TR" dirty="0">
                <a:latin typeface="Calibri" panose="020F0502020204030204" pitchFamily="34" charset="0"/>
                <a:cs typeface="Calibri" panose="020F0502020204030204" pitchFamily="34" charset="0"/>
              </a:rPr>
              <a:t> onlara uygulanan gerekliliklerini karşıladığını teyit etmesi durumunda, onaylanmış kuruluş, </a:t>
            </a:r>
            <a:r>
              <a:rPr lang="tr-TR" dirty="0">
                <a:solidFill>
                  <a:srgbClr val="FF0000"/>
                </a:solidFill>
                <a:latin typeface="Calibri" panose="020F0502020204030204" pitchFamily="34" charset="0"/>
                <a:cs typeface="Calibri" panose="020F0502020204030204" pitchFamily="34" charset="0"/>
              </a:rPr>
              <a:t>bu Ekin bu Kısmı uyarınca bir sertifika </a:t>
            </a:r>
            <a:r>
              <a:rPr lang="tr-TR" dirty="0">
                <a:latin typeface="Calibri" panose="020F0502020204030204" pitchFamily="34" charset="0"/>
                <a:cs typeface="Calibri" panose="020F0502020204030204" pitchFamily="34" charset="0"/>
              </a:rPr>
              <a:t>düzenler.</a:t>
            </a:r>
          </a:p>
          <a:p>
            <a:pPr marL="12065" indent="0">
              <a:buNone/>
              <a:tabLst>
                <a:tab pos="376555" algn="l"/>
              </a:tabLst>
            </a:pPr>
            <a:r>
              <a:rPr lang="tr-TR" dirty="0">
                <a:latin typeface="Calibri" panose="020F0502020204030204" pitchFamily="34" charset="0"/>
                <a:cs typeface="Calibri" panose="020F0502020204030204" pitchFamily="34" charset="0"/>
              </a:rPr>
              <a:t>imalatçı veya onun yetkili temsilcisi, yetkili otoriteye sunmak üzere aşağıdakileri, en son cihaz piyasaya arz edildikten sonra </a:t>
            </a:r>
            <a:r>
              <a:rPr lang="tr-TR" dirty="0">
                <a:solidFill>
                  <a:srgbClr val="FF0000"/>
                </a:solidFill>
                <a:latin typeface="Calibri" panose="020F0502020204030204" pitchFamily="34" charset="0"/>
                <a:cs typeface="Calibri" panose="020F0502020204030204" pitchFamily="34" charset="0"/>
              </a:rPr>
              <a:t>10 yıldan az olmayacak </a:t>
            </a:r>
            <a:r>
              <a:rPr lang="tr-TR" dirty="0">
                <a:latin typeface="Calibri" panose="020F0502020204030204" pitchFamily="34" charset="0"/>
                <a:cs typeface="Calibri" panose="020F0502020204030204" pitchFamily="34" charset="0"/>
              </a:rPr>
              <a:t>bir süreyle muhafaza eder:</a:t>
            </a:r>
          </a:p>
          <a:p>
            <a:pPr marL="297815" indent="-285750">
              <a:buFontTx/>
              <a:buChar char="-"/>
              <a:tabLst>
                <a:tab pos="376555" algn="l"/>
              </a:tabLst>
            </a:pPr>
            <a:r>
              <a:rPr lang="tr-TR" dirty="0">
                <a:solidFill>
                  <a:schemeClr val="bg2">
                    <a:lumMod val="50000"/>
                  </a:schemeClr>
                </a:solidFill>
                <a:latin typeface="Calibri" panose="020F0502020204030204" pitchFamily="34" charset="0"/>
                <a:cs typeface="Calibri" panose="020F0502020204030204" pitchFamily="34" charset="0"/>
              </a:rPr>
              <a:t>- AB uygunluk beyanını,</a:t>
            </a:r>
          </a:p>
          <a:p>
            <a:pPr marL="297815" indent="-285750">
              <a:buFontTx/>
              <a:buChar char="-"/>
              <a:tabLst>
                <a:tab pos="376555" algn="l"/>
              </a:tabLst>
            </a:pPr>
            <a:r>
              <a:rPr lang="tr-TR" dirty="0">
                <a:solidFill>
                  <a:schemeClr val="bg2">
                    <a:lumMod val="50000"/>
                  </a:schemeClr>
                </a:solidFill>
                <a:latin typeface="Calibri" panose="020F0502020204030204" pitchFamily="34" charset="0"/>
                <a:cs typeface="Calibri" panose="020F0502020204030204" pitchFamily="34" charset="0"/>
              </a:rPr>
              <a:t>- II. ve III. Eklerde atıfta bulunulan teknik dokümantasyonu ve</a:t>
            </a:r>
          </a:p>
          <a:p>
            <a:pPr marL="297815" indent="-285750">
              <a:buFontTx/>
              <a:buChar char="-"/>
              <a:tabLst>
                <a:tab pos="376555" algn="l"/>
              </a:tabLst>
            </a:pPr>
            <a:r>
              <a:rPr lang="tr-TR" dirty="0">
                <a:solidFill>
                  <a:schemeClr val="bg2">
                    <a:lumMod val="50000"/>
                  </a:schemeClr>
                </a:solidFill>
                <a:latin typeface="Calibri" panose="020F0502020204030204" pitchFamily="34" charset="0"/>
                <a:cs typeface="Calibri" panose="020F0502020204030204" pitchFamily="34" charset="0"/>
              </a:rPr>
              <a:t>- Alınan sertifikayı</a:t>
            </a:r>
          </a:p>
          <a:p>
            <a:pPr marL="297815" indent="-285750">
              <a:buFontTx/>
              <a:buChar char="-"/>
              <a:tabLst>
                <a:tab pos="376555" algn="l"/>
              </a:tabLst>
            </a:pPr>
            <a:endParaRPr lang="tr-TR" b="1" dirty="0">
              <a:latin typeface="+mj-lt"/>
            </a:endParaRPr>
          </a:p>
          <a:p>
            <a:pPr marL="12065" indent="0">
              <a:buNone/>
              <a:tabLst>
                <a:tab pos="376555" algn="l"/>
              </a:tabLst>
            </a:pPr>
            <a:endParaRPr lang="tr-TR"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14</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71062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B- Ürün Doğrulaması</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857375"/>
            <a:ext cx="9888245" cy="4569254"/>
          </a:xfrm>
          <a:prstGeom prst="rect">
            <a:avLst/>
          </a:prstGeom>
        </p:spPr>
        <p:txBody>
          <a:bodyPr vert="horz" wrap="square" lIns="0" tIns="0" rIns="0" bIns="0" rtlCol="0">
            <a:noAutofit/>
          </a:bodyPr>
          <a:lstStyle/>
          <a:p>
            <a:pPr marL="12065" indent="0">
              <a:buNone/>
              <a:tabLst>
                <a:tab pos="376555" algn="l"/>
              </a:tabLst>
            </a:pPr>
            <a:r>
              <a:rPr lang="tr-TR" dirty="0">
                <a:latin typeface="Calibri" panose="020F0502020204030204" pitchFamily="34" charset="0"/>
                <a:cs typeface="Calibri" panose="020F0502020204030204" pitchFamily="34" charset="0"/>
              </a:rPr>
              <a:t>11. Ürün doğrulaması, </a:t>
            </a:r>
            <a:r>
              <a:rPr lang="tr-TR" dirty="0">
                <a:solidFill>
                  <a:srgbClr val="FF0000"/>
                </a:solidFill>
                <a:latin typeface="Calibri" panose="020F0502020204030204" pitchFamily="34" charset="0"/>
                <a:cs typeface="Calibri" panose="020F0502020204030204" pitchFamily="34" charset="0"/>
              </a:rPr>
              <a:t>imal edilmiş her cihazın incelenmesinden sonra </a:t>
            </a:r>
            <a:r>
              <a:rPr lang="tr-TR" dirty="0">
                <a:latin typeface="Calibri" panose="020F0502020204030204" pitchFamily="34" charset="0"/>
                <a:cs typeface="Calibri" panose="020F0502020204030204" pitchFamily="34" charset="0"/>
              </a:rPr>
              <a:t>imalatçının, bir AB uygunluk beyanı düzenlemek suretiyle, </a:t>
            </a:r>
            <a:r>
              <a:rPr lang="tr-TR" dirty="0">
                <a:solidFill>
                  <a:srgbClr val="FF0000"/>
                </a:solidFill>
                <a:latin typeface="Calibri" panose="020F0502020204030204" pitchFamily="34" charset="0"/>
                <a:cs typeface="Calibri" panose="020F0502020204030204" pitchFamily="34" charset="0"/>
              </a:rPr>
              <a:t>OK tarafından her ürünün incelenmesi ve test edilmesi prosedürüne </a:t>
            </a:r>
            <a:r>
              <a:rPr lang="tr-TR" dirty="0">
                <a:latin typeface="Calibri" panose="020F0502020204030204" pitchFamily="34" charset="0"/>
                <a:cs typeface="Calibri" panose="020F0502020204030204" pitchFamily="34" charset="0"/>
              </a:rPr>
              <a:t>tabi olan cihazların AB tip-inceleme sertifikasında tanımlanan tipe uyduğunu ve bu </a:t>
            </a:r>
            <a:r>
              <a:rPr lang="tr-TR" dirty="0" err="1">
                <a:latin typeface="Calibri" panose="020F0502020204030204" pitchFamily="34" charset="0"/>
                <a:cs typeface="Calibri" panose="020F0502020204030204" pitchFamily="34" charset="0"/>
              </a:rPr>
              <a:t>Tüzük’ün</a:t>
            </a:r>
            <a:r>
              <a:rPr lang="tr-TR" dirty="0">
                <a:latin typeface="Calibri" panose="020F0502020204030204" pitchFamily="34" charset="0"/>
                <a:cs typeface="Calibri" panose="020F0502020204030204" pitchFamily="34" charset="0"/>
              </a:rPr>
              <a:t> bu cihazlara uygulanan gerekliliklerini karşıladığını garanti ve beyan ettiğinin kabul edildiği prosedür olarak anlaşılır.</a:t>
            </a:r>
          </a:p>
          <a:p>
            <a:pPr marL="12065" indent="0">
              <a:buNone/>
              <a:tabLst>
                <a:tab pos="376555" algn="l"/>
              </a:tabLst>
            </a:pPr>
            <a:r>
              <a:rPr lang="tr-TR" dirty="0">
                <a:latin typeface="Calibri" panose="020F0502020204030204" pitchFamily="34" charset="0"/>
                <a:cs typeface="Calibri" panose="020F0502020204030204" pitchFamily="34" charset="0"/>
              </a:rPr>
              <a:t>12. İmalatın başlamasından önce, imalatçı; </a:t>
            </a:r>
          </a:p>
          <a:p>
            <a:pPr marL="12065" indent="0">
              <a:buNone/>
              <a:tabLst>
                <a:tab pos="376555" algn="l"/>
              </a:tabLst>
            </a:pPr>
            <a:r>
              <a:rPr lang="tr-TR" dirty="0">
                <a:solidFill>
                  <a:schemeClr val="bg2">
                    <a:lumMod val="50000"/>
                  </a:schemeClr>
                </a:solidFill>
                <a:latin typeface="Calibri" panose="020F0502020204030204" pitchFamily="34" charset="0"/>
                <a:cs typeface="Calibri" panose="020F0502020204030204" pitchFamily="34" charset="0"/>
              </a:rPr>
              <a:t>- özellikle gerekli olduğunda sterilizasyonla ilgili olanlar olmak üzere imalat süreçlerini </a:t>
            </a:r>
          </a:p>
          <a:p>
            <a:pPr marL="12065" indent="0">
              <a:buNone/>
              <a:tabLst>
                <a:tab pos="376555" algn="l"/>
              </a:tabLst>
            </a:pPr>
            <a:r>
              <a:rPr lang="tr-TR" dirty="0">
                <a:solidFill>
                  <a:schemeClr val="bg2">
                    <a:lumMod val="50000"/>
                  </a:schemeClr>
                </a:solidFill>
                <a:latin typeface="Calibri" panose="020F0502020204030204" pitchFamily="34" charset="0"/>
                <a:cs typeface="Calibri" panose="020F0502020204030204" pitchFamily="34" charset="0"/>
              </a:rPr>
              <a:t>- homojen üretim olduğu  </a:t>
            </a:r>
          </a:p>
          <a:p>
            <a:pPr marL="12065" indent="0">
              <a:buNone/>
              <a:tabLst>
                <a:tab pos="376555" algn="l"/>
              </a:tabLst>
            </a:pPr>
            <a:r>
              <a:rPr lang="tr-TR" dirty="0">
                <a:solidFill>
                  <a:schemeClr val="bg2">
                    <a:lumMod val="50000"/>
                  </a:schemeClr>
                </a:solidFill>
                <a:latin typeface="Calibri" panose="020F0502020204030204" pitchFamily="34" charset="0"/>
                <a:cs typeface="Calibri" panose="020F0502020204030204" pitchFamily="34" charset="0"/>
              </a:rPr>
              <a:t>- uygun olduğu yerde cihazların AB tip-inceleme sertifikasında tanımlanan tipe ve bu </a:t>
            </a:r>
            <a:r>
              <a:rPr lang="tr-TR" dirty="0" err="1">
                <a:solidFill>
                  <a:schemeClr val="bg2">
                    <a:lumMod val="50000"/>
                  </a:schemeClr>
                </a:solidFill>
                <a:latin typeface="Calibri" panose="020F0502020204030204" pitchFamily="34" charset="0"/>
                <a:cs typeface="Calibri" panose="020F0502020204030204" pitchFamily="34" charset="0"/>
              </a:rPr>
              <a:t>Tüzük'ün</a:t>
            </a:r>
            <a:r>
              <a:rPr lang="tr-TR" dirty="0">
                <a:solidFill>
                  <a:schemeClr val="bg2">
                    <a:lumMod val="50000"/>
                  </a:schemeClr>
                </a:solidFill>
                <a:latin typeface="Calibri" panose="020F0502020204030204" pitchFamily="34" charset="0"/>
                <a:cs typeface="Calibri" panose="020F0502020204030204" pitchFamily="34" charset="0"/>
              </a:rPr>
              <a:t> gerekliliklerine uygunluğunu sağlamak için önceden belirlenmiş rutin prosedürleri tanımlayan dokümanlar hazırlar.</a:t>
            </a:r>
          </a:p>
          <a:p>
            <a:pPr marL="12065" indent="0">
              <a:buNone/>
              <a:tabLst>
                <a:tab pos="376555" algn="l"/>
              </a:tabLst>
            </a:pPr>
            <a:endParaRPr lang="tr-TR" dirty="0">
              <a:solidFill>
                <a:schemeClr val="bg2">
                  <a:lumMod val="50000"/>
                </a:schemeClr>
              </a:solidFill>
              <a:latin typeface="Calibri" panose="020F0502020204030204" pitchFamily="34" charset="0"/>
              <a:cs typeface="Calibri" panose="020F0502020204030204" pitchFamily="34" charset="0"/>
            </a:endParaRPr>
          </a:p>
          <a:p>
            <a:pPr marL="12065" indent="0">
              <a:buNone/>
              <a:tabLst>
                <a:tab pos="376555" algn="l"/>
              </a:tabLst>
            </a:pPr>
            <a:r>
              <a:rPr lang="tr-TR" u="sng" dirty="0">
                <a:solidFill>
                  <a:schemeClr val="bg2">
                    <a:lumMod val="50000"/>
                  </a:schemeClr>
                </a:solidFill>
                <a:latin typeface="Calibri" panose="020F0502020204030204" pitchFamily="34" charset="0"/>
                <a:cs typeface="Calibri" panose="020F0502020204030204" pitchFamily="34" charset="0"/>
              </a:rPr>
              <a:t>Steriliteyi korumak ve sürdürmek için tasarlanan imalat süreci ile ilgili hususlar için, imalatçı, 6. ve 7. Kesimlerin hükümlerini uygular.</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15</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092824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B- Ürün Doğrulaması</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86897" y="1333040"/>
            <a:ext cx="7799866" cy="4296235"/>
          </a:xfrm>
          <a:prstGeom prst="rect">
            <a:avLst/>
          </a:prstGeom>
        </p:spPr>
        <p:txBody>
          <a:bodyPr vert="horz" wrap="square" lIns="0" tIns="0" rIns="0" bIns="0" rtlCol="0">
            <a:noAutofit/>
          </a:bodyPr>
          <a:lstStyle/>
          <a:p>
            <a:pPr marL="12065" indent="0">
              <a:buNone/>
              <a:tabLst>
                <a:tab pos="376555" algn="l"/>
              </a:tabLst>
            </a:pPr>
            <a:r>
              <a:rPr lang="tr-TR" sz="2800" spc="-15" dirty="0">
                <a:latin typeface="Calibri" panose="020F0502020204030204" pitchFamily="34" charset="0"/>
                <a:cs typeface="Calibri" panose="020F0502020204030204" pitchFamily="34" charset="0"/>
              </a:rPr>
              <a:t>13. PMCF planı , PMS planı , </a:t>
            </a:r>
            <a:r>
              <a:rPr lang="tr-TR" sz="2800" spc="-15" dirty="0" err="1">
                <a:latin typeface="Calibri" panose="020F0502020204030204" pitchFamily="34" charset="0"/>
                <a:cs typeface="Calibri" panose="020F0502020204030204" pitchFamily="34" charset="0"/>
              </a:rPr>
              <a:t>vijilans</a:t>
            </a:r>
            <a:r>
              <a:rPr lang="tr-TR" sz="2800" spc="-15" dirty="0">
                <a:latin typeface="Calibri" panose="020F0502020204030204" pitchFamily="34" charset="0"/>
                <a:cs typeface="Calibri" panose="020F0502020204030204" pitchFamily="34" charset="0"/>
              </a:rPr>
              <a:t> ve piyasaya arz sonrası gözetim ve denetim sistemine ilişkin hükümlerden doğan yükümlülüklerine uygunluğu sağlayan prosedürler oluşturmayı ve güncel tutmayı taahhüt eder.</a:t>
            </a:r>
          </a:p>
          <a:p>
            <a:pPr marL="12065" indent="0">
              <a:buNone/>
              <a:tabLst>
                <a:tab pos="376555" algn="l"/>
              </a:tabLst>
            </a:pPr>
            <a:r>
              <a:rPr lang="tr-TR" sz="2800" spc="-15" dirty="0">
                <a:latin typeface="Calibri" panose="020F0502020204030204" pitchFamily="34" charset="0"/>
                <a:cs typeface="Calibri" panose="020F0502020204030204" pitchFamily="34" charset="0"/>
              </a:rPr>
              <a:t>14. Onaylanmış kuruluş, </a:t>
            </a:r>
            <a:r>
              <a:rPr lang="tr-TR" sz="2800" spc="-15" dirty="0">
                <a:solidFill>
                  <a:srgbClr val="FF0000"/>
                </a:solidFill>
                <a:latin typeface="Calibri" panose="020F0502020204030204" pitchFamily="34" charset="0"/>
                <a:cs typeface="Calibri" panose="020F0502020204030204" pitchFamily="34" charset="0"/>
              </a:rPr>
              <a:t>her ürünü inceleyerek ve test ederek</a:t>
            </a:r>
            <a:r>
              <a:rPr lang="tr-TR" sz="2800" spc="-15" dirty="0">
                <a:latin typeface="Calibri" panose="020F0502020204030204" pitchFamily="34" charset="0"/>
                <a:cs typeface="Calibri" panose="020F0502020204030204" pitchFamily="34" charset="0"/>
              </a:rPr>
              <a:t>, cihazın bu </a:t>
            </a:r>
            <a:r>
              <a:rPr lang="tr-TR" sz="2800" spc="-15" dirty="0" err="1">
                <a:latin typeface="Calibri" panose="020F0502020204030204" pitchFamily="34" charset="0"/>
                <a:cs typeface="Calibri" panose="020F0502020204030204" pitchFamily="34" charset="0"/>
              </a:rPr>
              <a:t>Tüzük’ün</a:t>
            </a:r>
            <a:r>
              <a:rPr lang="tr-TR" sz="2800" spc="-15" dirty="0">
                <a:latin typeface="Calibri" panose="020F0502020204030204" pitchFamily="34" charset="0"/>
                <a:cs typeface="Calibri" panose="020F0502020204030204" pitchFamily="34" charset="0"/>
              </a:rPr>
              <a:t> gerekliliklerine uygunluğunu doğrulamak amacıyla uygun incelemeler ve testler yürütür.</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16</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46999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B- Ürün Doğrulaması</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42830" y="1443393"/>
            <a:ext cx="9272683" cy="3110479"/>
          </a:xfrm>
          <a:prstGeom prst="rect">
            <a:avLst/>
          </a:prstGeom>
        </p:spPr>
        <p:txBody>
          <a:bodyPr vert="horz" wrap="square" lIns="0" tIns="0" rIns="0" bIns="0" rtlCol="0">
            <a:noAutofit/>
          </a:bodyPr>
          <a:lstStyle/>
          <a:p>
            <a:pPr marL="12065" indent="0">
              <a:buNone/>
              <a:tabLst>
                <a:tab pos="376555" algn="l"/>
              </a:tabLst>
            </a:pPr>
            <a:r>
              <a:rPr lang="tr-TR" sz="2000" b="1" spc="-15" dirty="0">
                <a:latin typeface="Calibri" panose="020F0502020204030204" pitchFamily="34" charset="0"/>
                <a:cs typeface="Calibri" panose="020F0502020204030204" pitchFamily="34" charset="0"/>
              </a:rPr>
              <a:t>15. Her ürünün incelenmesi ve test edilmesi yoluyla doğrulama</a:t>
            </a:r>
          </a:p>
          <a:p>
            <a:pPr marL="12065" indent="0">
              <a:buNone/>
              <a:tabLst>
                <a:tab pos="376555" algn="l"/>
              </a:tabLst>
            </a:pPr>
            <a:r>
              <a:rPr lang="tr-TR" sz="2000" b="1" spc="-15" dirty="0">
                <a:latin typeface="Calibri" panose="020F0502020204030204" pitchFamily="34" charset="0"/>
                <a:cs typeface="Calibri" panose="020F0502020204030204" pitchFamily="34" charset="0"/>
              </a:rPr>
              <a:t>15.1. </a:t>
            </a:r>
            <a:r>
              <a:rPr lang="tr-TR" sz="2000" spc="-15" dirty="0">
                <a:latin typeface="Calibri" panose="020F0502020204030204" pitchFamily="34" charset="0"/>
                <a:cs typeface="Calibri" panose="020F0502020204030204" pitchFamily="34" charset="0"/>
              </a:rPr>
              <a:t>Her cihaz ayrı ayrı incelenir ve uygun olduğu hallerde uyumlaştırılmış standartlarda tanımlandığı şekilde uygun fiziksel testler veya laboratuvar testleri ya da eşdeğer testler ve değerlendirmeler yürütülür.( sadece steril paketin uygunluğunun değerlendirilmesi hariç)</a:t>
            </a:r>
          </a:p>
          <a:p>
            <a:pPr marL="12065" indent="0">
              <a:buNone/>
              <a:tabLst>
                <a:tab pos="376555" algn="l"/>
              </a:tabLst>
            </a:pPr>
            <a:r>
              <a:rPr lang="tr-TR" sz="2000" b="1" spc="-15" dirty="0">
                <a:latin typeface="Calibri" panose="020F0502020204030204" pitchFamily="34" charset="0"/>
                <a:cs typeface="Calibri" panose="020F0502020204030204" pitchFamily="34" charset="0"/>
              </a:rPr>
              <a:t>15.2. </a:t>
            </a:r>
            <a:r>
              <a:rPr lang="tr-TR" sz="2000" spc="-15" dirty="0">
                <a:latin typeface="Calibri" panose="020F0502020204030204" pitchFamily="34" charset="0"/>
                <a:cs typeface="Calibri" panose="020F0502020204030204" pitchFamily="34" charset="0"/>
              </a:rPr>
              <a:t>Onaylanmış her cihaza, OK kendi kimlik numarasını iliştirir ya da iliştirtir ve yapılan testler ve değerlendirmeler ile ilgili bir </a:t>
            </a:r>
            <a:r>
              <a:rPr lang="tr-TR" sz="2000" spc="-15" dirty="0">
                <a:solidFill>
                  <a:srgbClr val="FF0000"/>
                </a:solidFill>
                <a:latin typeface="Calibri" panose="020F0502020204030204" pitchFamily="34" charset="0"/>
                <a:cs typeface="Calibri" panose="020F0502020204030204" pitchFamily="34" charset="0"/>
              </a:rPr>
              <a:t>AB ürün doğrulama sertifikası </a:t>
            </a:r>
            <a:r>
              <a:rPr lang="tr-TR" sz="2000" spc="-15" dirty="0">
                <a:latin typeface="Calibri" panose="020F0502020204030204" pitchFamily="34" charset="0"/>
                <a:cs typeface="Calibri" panose="020F0502020204030204" pitchFamily="34" charset="0"/>
              </a:rPr>
              <a:t>hazırlar.</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17</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168314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B- Ürün Doğrulaması</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665162" y="1500188"/>
            <a:ext cx="8793163" cy="3529012"/>
          </a:xfrm>
          <a:prstGeom prst="rect">
            <a:avLst/>
          </a:prstGeom>
        </p:spPr>
        <p:txBody>
          <a:bodyPr vert="horz" wrap="square" lIns="0" tIns="0" rIns="0" bIns="0" rtlCol="0">
            <a:noAutofit/>
          </a:bodyPr>
          <a:lstStyle/>
          <a:p>
            <a:pPr marL="12065" indent="0">
              <a:buNone/>
              <a:tabLst>
                <a:tab pos="376555" algn="l"/>
              </a:tabLst>
            </a:pPr>
            <a:r>
              <a:rPr lang="tr-TR" sz="2000" spc="-15" dirty="0">
                <a:latin typeface="Calibri" panose="020F0502020204030204" pitchFamily="34" charset="0"/>
                <a:cs typeface="Calibri" panose="020F0502020204030204" pitchFamily="34" charset="0"/>
              </a:rPr>
              <a:t>16. Ayrı olarak kullanıldığında, </a:t>
            </a:r>
            <a:r>
              <a:rPr lang="tr-TR" sz="2000" spc="-15" dirty="0">
                <a:solidFill>
                  <a:srgbClr val="FF0000"/>
                </a:solidFill>
                <a:latin typeface="Calibri" panose="020F0502020204030204" pitchFamily="34" charset="0"/>
                <a:cs typeface="Calibri" panose="020F0502020204030204" pitchFamily="34" charset="0"/>
              </a:rPr>
              <a:t>insan kanı veya insan plazmasından </a:t>
            </a:r>
            <a:r>
              <a:rPr lang="tr-TR" sz="2000" spc="-15" dirty="0">
                <a:latin typeface="Calibri" panose="020F0502020204030204" pitchFamily="34" charset="0"/>
                <a:cs typeface="Calibri" panose="020F0502020204030204" pitchFamily="34" charset="0"/>
              </a:rPr>
              <a:t>elde edilen bir tıbbi ürün olduğu kabul edilebilen bir </a:t>
            </a:r>
            <a:r>
              <a:rPr lang="tr-TR" sz="2000" spc="-15" dirty="0">
                <a:solidFill>
                  <a:srgbClr val="FF0000"/>
                </a:solidFill>
                <a:latin typeface="Calibri" panose="020F0502020204030204" pitchFamily="34" charset="0"/>
                <a:cs typeface="Calibri" panose="020F0502020204030204" pitchFamily="34" charset="0"/>
              </a:rPr>
              <a:t>tıbbi maddeyi</a:t>
            </a:r>
            <a:r>
              <a:rPr lang="tr-TR" sz="2000" spc="-15" dirty="0">
                <a:latin typeface="Calibri" panose="020F0502020204030204" pitchFamily="34" charset="0"/>
                <a:cs typeface="Calibri" panose="020F0502020204030204" pitchFamily="34" charset="0"/>
              </a:rPr>
              <a:t>, bütünleşik bir parça olarak ihtiva eden cihazların her bir partisinin imalatının tamamlanması sonrasında imalatçı; </a:t>
            </a:r>
            <a:r>
              <a:rPr lang="tr-TR" sz="2000" spc="-15" dirty="0">
                <a:solidFill>
                  <a:srgbClr val="FF0000"/>
                </a:solidFill>
                <a:latin typeface="Calibri" panose="020F0502020204030204" pitchFamily="34" charset="0"/>
                <a:cs typeface="Calibri" panose="020F0502020204030204" pitchFamily="34" charset="0"/>
              </a:rPr>
              <a:t>cihaz partisinin serbest bırakılmasını onaylanmış kuruluşa bildirir </a:t>
            </a:r>
            <a:r>
              <a:rPr lang="tr-TR" sz="2000" spc="-15" dirty="0">
                <a:latin typeface="Calibri" panose="020F0502020204030204" pitchFamily="34" charset="0"/>
                <a:cs typeface="Calibri" panose="020F0502020204030204" pitchFamily="34" charset="0"/>
              </a:rPr>
              <a:t>ve 2001/83/AT sayılı Direktifin 114(2) maddesi uyarınca bir üye devlet laboratuvarı veya bir üye devlet tarafından bu amaç için atanan bir laboratuvar tarafından düzenlenen, cihazda kullanılan </a:t>
            </a:r>
            <a:r>
              <a:rPr lang="tr-TR" sz="2000" spc="-15" dirty="0">
                <a:solidFill>
                  <a:srgbClr val="FF0000"/>
                </a:solidFill>
                <a:latin typeface="Calibri" panose="020F0502020204030204" pitchFamily="34" charset="0"/>
                <a:cs typeface="Calibri" panose="020F0502020204030204" pitchFamily="34" charset="0"/>
              </a:rPr>
              <a:t>insan kanı veya plazma türevi partisinin serbest bırakılması ile ilgili resmi sertifikayı onaylanmış kuruluşa gönderir.</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18</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950480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B- Ürün Doğrulaması</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665162" y="1388126"/>
            <a:ext cx="9150351" cy="3496142"/>
          </a:xfrm>
          <a:prstGeom prst="rect">
            <a:avLst/>
          </a:prstGeom>
        </p:spPr>
        <p:txBody>
          <a:bodyPr vert="horz" wrap="square" lIns="0" tIns="0" rIns="0" bIns="0" rtlCol="0">
            <a:noAutofit/>
          </a:bodyPr>
          <a:lstStyle/>
          <a:p>
            <a:pPr marL="12065" indent="0">
              <a:buNone/>
              <a:tabLst>
                <a:tab pos="376555" algn="l"/>
              </a:tabLst>
            </a:pPr>
            <a:r>
              <a:rPr lang="tr-TR" sz="2000" spc="-15" dirty="0">
                <a:latin typeface="Calibri" panose="020F0502020204030204" pitchFamily="34" charset="0"/>
                <a:cs typeface="Calibri" panose="020F0502020204030204" pitchFamily="34" charset="0"/>
              </a:rPr>
              <a:t>17. İdari hükümler</a:t>
            </a:r>
          </a:p>
          <a:p>
            <a:pPr marL="12065" indent="0">
              <a:buNone/>
              <a:tabLst>
                <a:tab pos="376555" algn="l"/>
              </a:tabLst>
            </a:pPr>
            <a:r>
              <a:rPr lang="tr-TR" sz="2000" spc="-15" dirty="0">
                <a:latin typeface="Calibri" panose="020F0502020204030204" pitchFamily="34" charset="0"/>
                <a:cs typeface="Calibri" panose="020F0502020204030204" pitchFamily="34" charset="0"/>
              </a:rPr>
              <a:t>İmalatçı veya yetkili temsilcisi; yetkili otoriteye sunmak üzere aşağıdakileri, en son cihaz piyasaya arz edildikten sonra 10 yıldan az olmayacak bir süreyle ve </a:t>
            </a:r>
            <a:r>
              <a:rPr lang="tr-TR" sz="2000" spc="-15" dirty="0" err="1">
                <a:latin typeface="Calibri" panose="020F0502020204030204" pitchFamily="34" charset="0"/>
                <a:cs typeface="Calibri" panose="020F0502020204030204" pitchFamily="34" charset="0"/>
              </a:rPr>
              <a:t>implante</a:t>
            </a:r>
            <a:r>
              <a:rPr lang="tr-TR" sz="2000" spc="-15" dirty="0">
                <a:latin typeface="Calibri" panose="020F0502020204030204" pitchFamily="34" charset="0"/>
                <a:cs typeface="Calibri" panose="020F0502020204030204" pitchFamily="34" charset="0"/>
              </a:rPr>
              <a:t> edilebilir cihazlar için 15 yıldan az olmayacak bir süreyle muhafaza eder:</a:t>
            </a:r>
          </a:p>
          <a:p>
            <a:pPr marL="12065" indent="0">
              <a:buNone/>
              <a:tabLst>
                <a:tab pos="376555" algn="l"/>
              </a:tabLst>
            </a:pPr>
            <a:r>
              <a:rPr lang="tr-TR" sz="2000" spc="-15" dirty="0">
                <a:solidFill>
                  <a:schemeClr val="bg2">
                    <a:lumMod val="50000"/>
                  </a:schemeClr>
                </a:solidFill>
                <a:latin typeface="Calibri" panose="020F0502020204030204" pitchFamily="34" charset="0"/>
                <a:cs typeface="Calibri" panose="020F0502020204030204" pitchFamily="34" charset="0"/>
              </a:rPr>
              <a:t>- AB uygunluk beyanını,</a:t>
            </a:r>
          </a:p>
          <a:p>
            <a:pPr marL="12065" indent="0">
              <a:buNone/>
              <a:tabLst>
                <a:tab pos="376555" algn="l"/>
              </a:tabLst>
            </a:pPr>
            <a:r>
              <a:rPr lang="tr-TR" sz="2000" spc="-15" dirty="0">
                <a:solidFill>
                  <a:schemeClr val="bg2">
                    <a:lumMod val="50000"/>
                  </a:schemeClr>
                </a:solidFill>
                <a:latin typeface="Calibri" panose="020F0502020204030204" pitchFamily="34" charset="0"/>
                <a:cs typeface="Calibri" panose="020F0502020204030204" pitchFamily="34" charset="0"/>
              </a:rPr>
              <a:t>- İmalat süreçleri, rutin kalite kontrol testleri,</a:t>
            </a:r>
          </a:p>
          <a:p>
            <a:pPr marL="12065" indent="0">
              <a:buNone/>
              <a:tabLst>
                <a:tab pos="376555" algn="l"/>
              </a:tabLst>
            </a:pPr>
            <a:r>
              <a:rPr lang="tr-TR" sz="2000" spc="-15" dirty="0">
                <a:solidFill>
                  <a:schemeClr val="bg2">
                    <a:lumMod val="50000"/>
                  </a:schemeClr>
                </a:solidFill>
                <a:latin typeface="Calibri" panose="020F0502020204030204" pitchFamily="34" charset="0"/>
                <a:cs typeface="Calibri" panose="020F0502020204030204" pitchFamily="34" charset="0"/>
              </a:rPr>
              <a:t>- AB ürün doğrulama sertifikası ve</a:t>
            </a:r>
          </a:p>
          <a:p>
            <a:pPr marL="12065" indent="0">
              <a:buNone/>
              <a:tabLst>
                <a:tab pos="376555" algn="l"/>
              </a:tabLst>
            </a:pPr>
            <a:r>
              <a:rPr lang="tr-TR" sz="2000" spc="-15" dirty="0">
                <a:solidFill>
                  <a:schemeClr val="bg2">
                    <a:lumMod val="50000"/>
                  </a:schemeClr>
                </a:solidFill>
                <a:latin typeface="Calibri" panose="020F0502020204030204" pitchFamily="34" charset="0"/>
                <a:cs typeface="Calibri" panose="020F0502020204030204" pitchFamily="34" charset="0"/>
              </a:rPr>
              <a:t>- X. Ekte atıfta bulunulan AB tip-inceleme sertifikasını.</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19</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00693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916649" y="1169737"/>
            <a:ext cx="8297839" cy="617802"/>
          </a:xfrm>
          <a:prstGeom prst="rect">
            <a:avLst/>
          </a:prstGeom>
        </p:spPr>
        <p:txBody>
          <a:bodyPr vert="horz" wrap="square" lIns="0" tIns="0" rIns="0" bIns="0" rtlCol="0">
            <a:noAutofit/>
          </a:bodyPr>
          <a:lstStyle/>
          <a:p>
            <a:pPr marL="12700" algn="ctr">
              <a:lnSpc>
                <a:spcPct val="100000"/>
              </a:lnSpc>
            </a:pPr>
            <a:r>
              <a:rPr lang="tr-TR" sz="4000" dirty="0">
                <a:solidFill>
                  <a:srgbClr val="FF0000"/>
                </a:solidFill>
                <a:latin typeface="Urdu Typesetting" pitchFamily="66" charset="-78"/>
                <a:cs typeface="Urdu Typesetting" pitchFamily="66" charset="-78"/>
              </a:rPr>
              <a:t>KAPSAM</a:t>
            </a: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2675381"/>
            <a:ext cx="11526838" cy="3751247"/>
          </a:xfrm>
          <a:prstGeom prst="rect">
            <a:avLst/>
          </a:prstGeom>
        </p:spPr>
        <p:txBody>
          <a:bodyPr vert="horz" wrap="square" lIns="0" tIns="0" rIns="0" bIns="0" rtlCol="0">
            <a:noAutofit/>
          </a:bodyPr>
          <a:lstStyle/>
          <a:p>
            <a:pPr marL="12065" indent="0">
              <a:buNone/>
              <a:tabLst>
                <a:tab pos="376555" algn="l"/>
              </a:tabLst>
            </a:pPr>
            <a:r>
              <a:rPr lang="tr-TR" sz="2800" spc="-15" dirty="0">
                <a:latin typeface="Trebuchet MS"/>
                <a:cs typeface="Trebuchet MS"/>
              </a:rPr>
              <a:t>KISIM A – ÜRETİM KALİTE GÜVENCESİ</a:t>
            </a:r>
          </a:p>
          <a:p>
            <a:pPr marL="12065" indent="0">
              <a:buNone/>
              <a:tabLst>
                <a:tab pos="376555" algn="l"/>
              </a:tabLst>
            </a:pPr>
            <a:r>
              <a:rPr lang="tr-TR" sz="2800" spc="-15" dirty="0">
                <a:latin typeface="Trebuchet MS"/>
                <a:cs typeface="Trebuchet MS"/>
              </a:rPr>
              <a:t>KISIM B – ÜRÜN DOĞRULAMASI             </a:t>
            </a:r>
            <a:r>
              <a:rPr lang="tr-TR" sz="2800" spc="-15" dirty="0" err="1">
                <a:latin typeface="Trebuchet MS"/>
                <a:cs typeface="Trebuchet MS"/>
              </a:rPr>
              <a:t>Udem</a:t>
            </a:r>
            <a:r>
              <a:rPr lang="tr-TR" sz="2800" spc="-15" dirty="0">
                <a:latin typeface="Trebuchet MS"/>
                <a:cs typeface="Trebuchet MS"/>
              </a:rPr>
              <a:t> kapsamında bulunmamaktadır   </a:t>
            </a:r>
            <a:endParaRPr lang="en-GB" sz="2800" spc="-15" dirty="0">
              <a:latin typeface="Trebuchet MS"/>
              <a:cs typeface="Trebuchet MS"/>
            </a:endParaRPr>
          </a:p>
          <a:p>
            <a:pPr marL="469265" indent="-457200">
              <a:tabLst>
                <a:tab pos="376555" algn="l"/>
              </a:tabLst>
            </a:pPr>
            <a:endParaRPr lang="en-GB" sz="2800" spc="-15" dirty="0">
              <a:latin typeface="Trebuchet MS"/>
              <a:cs typeface="Trebuchet MS"/>
            </a:endParaRPr>
          </a:p>
          <a:p>
            <a:pPr marL="469265" indent="-457200">
              <a:tabLst>
                <a:tab pos="376555" algn="l"/>
              </a:tabLst>
            </a:pPr>
            <a:endParaRPr lang="en-GB"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Sağ Ok 6"/>
          <p:cNvSpPr/>
          <p:nvPr/>
        </p:nvSpPr>
        <p:spPr>
          <a:xfrm>
            <a:off x="5441174" y="321176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1725287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rmAutofit fontScale="90000"/>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B- Ürün Doğrulaması</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613065" y="1009221"/>
            <a:ext cx="9654601" cy="4569254"/>
          </a:xfrm>
          <a:prstGeom prst="rect">
            <a:avLst/>
          </a:prstGeom>
        </p:spPr>
        <p:txBody>
          <a:bodyPr vert="horz" wrap="square" lIns="0" tIns="0" rIns="0" bIns="0" rtlCol="0">
            <a:noAutofit/>
          </a:bodyPr>
          <a:lstStyle/>
          <a:p>
            <a:pPr marL="12065" indent="0">
              <a:buNone/>
              <a:tabLst>
                <a:tab pos="376555" algn="l"/>
              </a:tabLst>
            </a:pPr>
            <a:r>
              <a:rPr lang="tr-TR" sz="1600" spc="-15" dirty="0">
                <a:latin typeface="Calibri" panose="020F0502020204030204" pitchFamily="34" charset="0"/>
                <a:cs typeface="Calibri" panose="020F0502020204030204" pitchFamily="34" charset="0"/>
              </a:rPr>
              <a:t>18. </a:t>
            </a:r>
            <a:r>
              <a:rPr lang="tr-TR" sz="1600" b="1" spc="-15" dirty="0">
                <a:solidFill>
                  <a:srgbClr val="FF0000"/>
                </a:solidFill>
                <a:latin typeface="Calibri" panose="020F0502020204030204" pitchFamily="34" charset="0"/>
                <a:cs typeface="Calibri" panose="020F0502020204030204" pitchFamily="34" charset="0"/>
              </a:rPr>
              <a:t>Sınıf </a:t>
            </a:r>
            <a:r>
              <a:rPr lang="tr-TR" sz="1600" b="1" spc="-15" dirty="0" err="1">
                <a:solidFill>
                  <a:srgbClr val="FF0000"/>
                </a:solidFill>
                <a:latin typeface="Calibri" panose="020F0502020204030204" pitchFamily="34" charset="0"/>
                <a:cs typeface="Calibri" panose="020F0502020204030204" pitchFamily="34" charset="0"/>
              </a:rPr>
              <a:t>IIa</a:t>
            </a:r>
            <a:r>
              <a:rPr lang="tr-TR" sz="1600" b="1" spc="-15" dirty="0">
                <a:solidFill>
                  <a:srgbClr val="FF0000"/>
                </a:solidFill>
                <a:latin typeface="Calibri" panose="020F0502020204030204" pitchFamily="34" charset="0"/>
                <a:cs typeface="Calibri" panose="020F0502020204030204" pitchFamily="34" charset="0"/>
              </a:rPr>
              <a:t> cihazlara yönelik uygulama</a:t>
            </a:r>
          </a:p>
          <a:p>
            <a:pPr marL="12065" indent="0">
              <a:buNone/>
              <a:tabLst>
                <a:tab pos="376555" algn="l"/>
              </a:tabLst>
            </a:pPr>
            <a:r>
              <a:rPr lang="tr-TR" sz="1600" spc="-15" dirty="0">
                <a:latin typeface="Calibri" panose="020F0502020204030204" pitchFamily="34" charset="0"/>
                <a:cs typeface="Calibri" panose="020F0502020204030204" pitchFamily="34" charset="0"/>
              </a:rPr>
              <a:t>18.1. Söz konusu sınıf </a:t>
            </a:r>
            <a:r>
              <a:rPr lang="tr-TR" sz="1600" spc="-15" dirty="0" err="1">
                <a:latin typeface="Calibri" panose="020F0502020204030204" pitchFamily="34" charset="0"/>
                <a:cs typeface="Calibri" panose="020F0502020204030204" pitchFamily="34" charset="0"/>
              </a:rPr>
              <a:t>IIa</a:t>
            </a:r>
            <a:r>
              <a:rPr lang="tr-TR" sz="1600" spc="-15" dirty="0">
                <a:latin typeface="Calibri" panose="020F0502020204030204" pitchFamily="34" charset="0"/>
                <a:cs typeface="Calibri" panose="020F0502020204030204" pitchFamily="34" charset="0"/>
              </a:rPr>
              <a:t> cihazların, II. ve III. Eklerde atıfta bulunulan teknik dokümantasyona uygun olarak imal edilmesini ve bu </a:t>
            </a:r>
            <a:r>
              <a:rPr lang="tr-TR" sz="1600" spc="-15" dirty="0" err="1">
                <a:latin typeface="Calibri" panose="020F0502020204030204" pitchFamily="34" charset="0"/>
                <a:cs typeface="Calibri" panose="020F0502020204030204" pitchFamily="34" charset="0"/>
              </a:rPr>
              <a:t>Tüzük’ün</a:t>
            </a:r>
            <a:r>
              <a:rPr lang="tr-TR" sz="1600" spc="-15" dirty="0">
                <a:latin typeface="Calibri" panose="020F0502020204030204" pitchFamily="34" charset="0"/>
                <a:cs typeface="Calibri" panose="020F0502020204030204" pitchFamily="34" charset="0"/>
              </a:rPr>
              <a:t> bu cihazlara uygulanan gerekliliklerini karşılamasını garanti ve beyan ettiği kabul edildiğini gösteren uygunluk beyanı imalatçı tarafından hazırlanır.</a:t>
            </a:r>
          </a:p>
          <a:p>
            <a:pPr marL="12065" indent="0">
              <a:buNone/>
              <a:tabLst>
                <a:tab pos="376555" algn="l"/>
              </a:tabLst>
            </a:pPr>
            <a:r>
              <a:rPr lang="tr-TR" sz="1600" spc="-15" dirty="0">
                <a:latin typeface="Calibri" panose="020F0502020204030204" pitchFamily="34" charset="0"/>
                <a:cs typeface="Calibri" panose="020F0502020204030204" pitchFamily="34" charset="0"/>
              </a:rPr>
              <a:t>18.2. onaylanmış kuruluş tarafından yürütülen her ürün için doğrulamanın, söz konusu sınıf </a:t>
            </a:r>
            <a:r>
              <a:rPr lang="tr-TR" sz="1600" spc="-15" dirty="0" err="1">
                <a:latin typeface="Calibri" panose="020F0502020204030204" pitchFamily="34" charset="0"/>
                <a:cs typeface="Calibri" panose="020F0502020204030204" pitchFamily="34" charset="0"/>
              </a:rPr>
              <a:t>IIa</a:t>
            </a:r>
            <a:r>
              <a:rPr lang="tr-TR" sz="1600" spc="-15" dirty="0">
                <a:latin typeface="Calibri" panose="020F0502020204030204" pitchFamily="34" charset="0"/>
                <a:cs typeface="Calibri" panose="020F0502020204030204" pitchFamily="34" charset="0"/>
              </a:rPr>
              <a:t> cihazların, II. ve III. Eklerde atıfta bulunulan teknik dokümantasyona ve bu </a:t>
            </a:r>
            <a:r>
              <a:rPr lang="tr-TR" sz="1600" spc="-15" dirty="0" err="1">
                <a:latin typeface="Calibri" panose="020F0502020204030204" pitchFamily="34" charset="0"/>
                <a:cs typeface="Calibri" panose="020F0502020204030204" pitchFamily="34" charset="0"/>
              </a:rPr>
              <a:t>Tüzük’ün</a:t>
            </a:r>
            <a:r>
              <a:rPr lang="tr-TR" sz="1600" spc="-15" dirty="0">
                <a:latin typeface="Calibri" panose="020F0502020204030204" pitchFamily="34" charset="0"/>
                <a:cs typeface="Calibri" panose="020F0502020204030204" pitchFamily="34" charset="0"/>
              </a:rPr>
              <a:t> bu cihazlara uygulanan gerekliliklerine uygunluğunu teyit etmesi amaçlanır. </a:t>
            </a:r>
          </a:p>
          <a:p>
            <a:pPr marL="12065" indent="0">
              <a:buNone/>
              <a:tabLst>
                <a:tab pos="376555" algn="l"/>
              </a:tabLst>
            </a:pPr>
            <a:r>
              <a:rPr lang="tr-TR" sz="1600" spc="-15" dirty="0">
                <a:latin typeface="Calibri" panose="020F0502020204030204" pitchFamily="34" charset="0"/>
                <a:cs typeface="Calibri" panose="020F0502020204030204" pitchFamily="34" charset="0"/>
              </a:rPr>
              <a:t>18.3. Teyit edilmesi durumunda onaylanmış kuruluş, </a:t>
            </a:r>
            <a:r>
              <a:rPr lang="tr-TR" sz="1600" spc="-15" dirty="0">
                <a:solidFill>
                  <a:srgbClr val="FF0000"/>
                </a:solidFill>
                <a:latin typeface="Calibri" panose="020F0502020204030204" pitchFamily="34" charset="0"/>
                <a:cs typeface="Calibri" panose="020F0502020204030204" pitchFamily="34" charset="0"/>
              </a:rPr>
              <a:t>bu Ekin bu Kısmı uyarınca bir sertifika </a:t>
            </a:r>
            <a:r>
              <a:rPr lang="tr-TR" sz="1600" spc="-15" dirty="0">
                <a:latin typeface="Calibri" panose="020F0502020204030204" pitchFamily="34" charset="0"/>
                <a:cs typeface="Calibri" panose="020F0502020204030204" pitchFamily="34" charset="0"/>
              </a:rPr>
              <a:t>düzenler.</a:t>
            </a:r>
          </a:p>
          <a:p>
            <a:pPr marL="12065" indent="0">
              <a:buNone/>
              <a:tabLst>
                <a:tab pos="376555" algn="l"/>
              </a:tabLst>
            </a:pPr>
            <a:r>
              <a:rPr lang="tr-TR" sz="1600" spc="-15" dirty="0">
                <a:solidFill>
                  <a:schemeClr val="bg2">
                    <a:lumMod val="50000"/>
                  </a:schemeClr>
                </a:solidFill>
                <a:latin typeface="Calibri" panose="020F0502020204030204" pitchFamily="34" charset="0"/>
                <a:cs typeface="Calibri" panose="020F0502020204030204" pitchFamily="34" charset="0"/>
              </a:rPr>
              <a:t>18.4. imalatçı veya yetkili temsilcisi, yetkili otoriteye sunmak üzere aşağıdakileri, en son cihaz piyasaya arz edildikten sonra 10 yıldan az olmayacak bir süreyle muhafaza eder:</a:t>
            </a:r>
          </a:p>
          <a:p>
            <a:pPr marL="12065" indent="0">
              <a:buNone/>
              <a:tabLst>
                <a:tab pos="376555" algn="l"/>
              </a:tabLst>
            </a:pPr>
            <a:r>
              <a:rPr lang="tr-TR" sz="1600" spc="-15" dirty="0">
                <a:solidFill>
                  <a:schemeClr val="bg2">
                    <a:lumMod val="50000"/>
                  </a:schemeClr>
                </a:solidFill>
                <a:latin typeface="Calibri" panose="020F0502020204030204" pitchFamily="34" charset="0"/>
                <a:cs typeface="Calibri" panose="020F0502020204030204" pitchFamily="34" charset="0"/>
              </a:rPr>
              <a:t>AB uygunluk beyanını,</a:t>
            </a:r>
          </a:p>
          <a:p>
            <a:pPr marL="12065" indent="0">
              <a:buNone/>
              <a:tabLst>
                <a:tab pos="376555" algn="l"/>
              </a:tabLst>
            </a:pPr>
            <a:r>
              <a:rPr lang="tr-TR" sz="1600" spc="-15" dirty="0">
                <a:solidFill>
                  <a:schemeClr val="bg2">
                    <a:lumMod val="50000"/>
                  </a:schemeClr>
                </a:solidFill>
                <a:latin typeface="Calibri" panose="020F0502020204030204" pitchFamily="34" charset="0"/>
                <a:cs typeface="Calibri" panose="020F0502020204030204" pitchFamily="34" charset="0"/>
              </a:rPr>
              <a:t>- II. ve III. Eklerde atıfta bulunulan teknik dokümantasyonu ve</a:t>
            </a:r>
          </a:p>
          <a:p>
            <a:pPr marL="12065" indent="0">
              <a:buNone/>
              <a:tabLst>
                <a:tab pos="376555" algn="l"/>
              </a:tabLst>
            </a:pPr>
            <a:r>
              <a:rPr lang="tr-TR" sz="1600" spc="-15" dirty="0">
                <a:solidFill>
                  <a:schemeClr val="bg2">
                    <a:lumMod val="50000"/>
                  </a:schemeClr>
                </a:solidFill>
                <a:latin typeface="Calibri" panose="020F0502020204030204" pitchFamily="34" charset="0"/>
                <a:cs typeface="Calibri" panose="020F0502020204030204" pitchFamily="34" charset="0"/>
              </a:rPr>
              <a:t>- 18.3. Kesimde atıfta bulunulan sertifikayı</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20</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192828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ctr"/>
            <a:endParaRPr lang="tr-TR" dirty="0"/>
          </a:p>
          <a:p>
            <a:pPr algn="ctr"/>
            <a:endParaRPr lang="tr-TR" dirty="0"/>
          </a:p>
          <a:p>
            <a:pPr algn="ctr"/>
            <a:endParaRPr lang="tr-TR" dirty="0"/>
          </a:p>
          <a:p>
            <a:pPr algn="ctr"/>
            <a:r>
              <a:rPr lang="tr-TR" sz="3200" dirty="0">
                <a:solidFill>
                  <a:schemeClr val="bg2">
                    <a:lumMod val="50000"/>
                  </a:schemeClr>
                </a:solidFill>
              </a:rPr>
              <a:t>TEŞEKKÜRLER</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326513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617802"/>
          </a:xfrm>
          <a:prstGeom prst="rect">
            <a:avLst/>
          </a:prstGeom>
        </p:spPr>
        <p:txBody>
          <a:bodyPr vert="horz" wrap="square" lIns="0" tIns="0" rIns="0" bIns="0" rtlCol="0">
            <a:noAutofit/>
          </a:bodyPr>
          <a:lstStyle/>
          <a:p>
            <a:pPr marL="12700" algn="ctr">
              <a:lnSpc>
                <a:spcPct val="100000"/>
              </a:lnSpc>
            </a:pPr>
            <a:r>
              <a:rPr lang="tr-TR" sz="2000" dirty="0">
                <a:solidFill>
                  <a:srgbClr val="FF0000"/>
                </a:solidFill>
                <a:latin typeface="Urdu Typesetting" pitchFamily="66" charset="-78"/>
                <a:cs typeface="Urdu Typesetting" pitchFamily="66" charset="-78"/>
              </a:rPr>
              <a:t>EK  XI – ÜRÜN UYGUNLUK DOĞRULAMASINA DAYALI UYGUNLUK DEĞERLENDİRMESİ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655527"/>
            <a:ext cx="11526838" cy="4771102"/>
          </a:xfrm>
          <a:prstGeom prst="rect">
            <a:avLst/>
          </a:prstGeom>
        </p:spPr>
        <p:txBody>
          <a:bodyPr vert="horz" wrap="square" lIns="0" tIns="0" rIns="0" bIns="0" rtlCol="0">
            <a:noAutofit/>
          </a:bodyPr>
          <a:lstStyle/>
          <a:p>
            <a:pPr marL="469265" indent="-457200">
              <a:tabLst>
                <a:tab pos="376555" algn="l"/>
              </a:tabLst>
            </a:pPr>
            <a:endParaRPr lang="en-GB" sz="2800" spc="-15" dirty="0">
              <a:latin typeface="Trebuchet MS"/>
              <a:cs typeface="Trebuchet MS"/>
            </a:endParaRPr>
          </a:p>
          <a:p>
            <a:pPr marL="469265" indent="-457200">
              <a:tabLst>
                <a:tab pos="376555" algn="l"/>
              </a:tabLst>
            </a:pPr>
            <a:r>
              <a:rPr lang="en-GB" sz="2400" spc="-15" dirty="0" err="1">
                <a:latin typeface="Calibri" panose="020F0502020204030204" pitchFamily="34" charset="0"/>
                <a:cs typeface="Calibri" panose="020F0502020204030204" pitchFamily="34" charset="0"/>
              </a:rPr>
              <a:t>Ürün</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uygunluk</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doğrulamasına</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dayalı</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uygunluk</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değerlendirmesinin</a:t>
            </a:r>
            <a:r>
              <a:rPr lang="en-GB" sz="2400" spc="-15" dirty="0">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hedefi</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cihazların</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bir</a:t>
            </a:r>
            <a:r>
              <a:rPr lang="en-GB" sz="2400" spc="-15" dirty="0">
                <a:latin typeface="Calibri" panose="020F0502020204030204" pitchFamily="34" charset="0"/>
                <a:cs typeface="Calibri" panose="020F0502020204030204" pitchFamily="34" charset="0"/>
              </a:rPr>
              <a:t> AB tip-</a:t>
            </a:r>
            <a:r>
              <a:rPr lang="en-GB" sz="2400" spc="-15" dirty="0" err="1">
                <a:latin typeface="Calibri" panose="020F0502020204030204" pitchFamily="34" charset="0"/>
                <a:cs typeface="Calibri" panose="020F0502020204030204" pitchFamily="34" charset="0"/>
              </a:rPr>
              <a:t>inceleme</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sertifikasının</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düzenlenmiş</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olduğu</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tipe</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uygun</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olmasını</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ve</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onlara</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uygulanan</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bu</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Tüzük’ün</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hükümlerini</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karşılamasını</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sağlamaktır</a:t>
            </a:r>
            <a:r>
              <a:rPr lang="en-GB" sz="2400" spc="-15" dirty="0">
                <a:latin typeface="Calibri" panose="020F0502020204030204" pitchFamily="34" charset="0"/>
                <a:cs typeface="Calibri" panose="020F0502020204030204" pitchFamily="34" charset="0"/>
              </a:rPr>
              <a:t>.</a:t>
            </a:r>
          </a:p>
          <a:p>
            <a:pPr marL="469265" indent="-457200">
              <a:tabLst>
                <a:tab pos="376555" algn="l"/>
              </a:tabLst>
            </a:pP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Bir</a:t>
            </a:r>
            <a:r>
              <a:rPr lang="en-GB" sz="2400" spc="-15" dirty="0">
                <a:latin typeface="Calibri" panose="020F0502020204030204" pitchFamily="34" charset="0"/>
                <a:cs typeface="Calibri" panose="020F0502020204030204" pitchFamily="34" charset="0"/>
              </a:rPr>
              <a:t> AB tip-</a:t>
            </a:r>
            <a:r>
              <a:rPr lang="en-GB" sz="2400" spc="-15" dirty="0" err="1">
                <a:latin typeface="Calibri" panose="020F0502020204030204" pitchFamily="34" charset="0"/>
                <a:cs typeface="Calibri" panose="020F0502020204030204" pitchFamily="34" charset="0"/>
              </a:rPr>
              <a:t>inceleme</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sertifikasının</a:t>
            </a:r>
            <a:r>
              <a:rPr lang="en-GB" sz="2400" spc="-15" dirty="0">
                <a:latin typeface="Calibri" panose="020F0502020204030204" pitchFamily="34" charset="0"/>
                <a:cs typeface="Calibri" panose="020F0502020204030204" pitchFamily="34" charset="0"/>
              </a:rPr>
              <a:t> </a:t>
            </a:r>
            <a:r>
              <a:rPr lang="en-GB" sz="2400" spc="-15" dirty="0">
                <a:solidFill>
                  <a:srgbClr val="FF0000"/>
                </a:solidFill>
                <a:latin typeface="Calibri" panose="020F0502020204030204" pitchFamily="34" charset="0"/>
                <a:cs typeface="Calibri" panose="020F0502020204030204" pitchFamily="34" charset="0"/>
              </a:rPr>
              <a:t>X. </a:t>
            </a:r>
            <a:r>
              <a:rPr lang="en-GB" sz="2400" spc="-15" dirty="0" err="1">
                <a:solidFill>
                  <a:srgbClr val="FF0000"/>
                </a:solidFill>
                <a:latin typeface="Calibri" panose="020F0502020204030204" pitchFamily="34" charset="0"/>
                <a:cs typeface="Calibri" panose="020F0502020204030204" pitchFamily="34" charset="0"/>
              </a:rPr>
              <a:t>Ek</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uyarınca</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düzenlenmiş</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olması</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durumunda</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imalatçı</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bu</a:t>
            </a:r>
            <a:r>
              <a:rPr lang="en-GB" sz="2400" spc="-15" dirty="0">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Ekin</a:t>
            </a:r>
            <a:r>
              <a:rPr lang="en-GB" sz="2400" spc="-15" dirty="0">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ya</a:t>
            </a:r>
            <a:r>
              <a:rPr lang="en-GB" sz="2400" spc="-15" dirty="0">
                <a:solidFill>
                  <a:srgbClr val="FF0000"/>
                </a:solidFill>
                <a:latin typeface="Calibri" panose="020F0502020204030204" pitchFamily="34" charset="0"/>
                <a:cs typeface="Calibri" panose="020F0502020204030204" pitchFamily="34" charset="0"/>
              </a:rPr>
              <a:t> A </a:t>
            </a:r>
            <a:r>
              <a:rPr lang="en-GB" sz="2400" spc="-15" dirty="0" err="1">
                <a:solidFill>
                  <a:srgbClr val="FF0000"/>
                </a:solidFill>
                <a:latin typeface="Calibri" panose="020F0502020204030204" pitchFamily="34" charset="0"/>
                <a:cs typeface="Calibri" panose="020F0502020204030204" pitchFamily="34" charset="0"/>
              </a:rPr>
              <a:t>Kısmında</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belirtilen</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prosedürü</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üretim</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kalite</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güvencesi</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ya</a:t>
            </a:r>
            <a:r>
              <a:rPr lang="en-GB" sz="2400" spc="-15" dirty="0">
                <a:latin typeface="Calibri" panose="020F0502020204030204" pitchFamily="34" charset="0"/>
                <a:cs typeface="Calibri" panose="020F0502020204030204" pitchFamily="34" charset="0"/>
              </a:rPr>
              <a:t> da </a:t>
            </a:r>
            <a:r>
              <a:rPr lang="en-GB" sz="2400" spc="-15" dirty="0">
                <a:solidFill>
                  <a:srgbClr val="FF0000"/>
                </a:solidFill>
                <a:latin typeface="Calibri" panose="020F0502020204030204" pitchFamily="34" charset="0"/>
                <a:cs typeface="Calibri" panose="020F0502020204030204" pitchFamily="34" charset="0"/>
              </a:rPr>
              <a:t>B </a:t>
            </a:r>
            <a:r>
              <a:rPr lang="en-GB" sz="2400" spc="-15" dirty="0" err="1">
                <a:solidFill>
                  <a:srgbClr val="FF0000"/>
                </a:solidFill>
                <a:latin typeface="Calibri" panose="020F0502020204030204" pitchFamily="34" charset="0"/>
                <a:cs typeface="Calibri" panose="020F0502020204030204" pitchFamily="34" charset="0"/>
              </a:rPr>
              <a:t>Kısmında</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belirtilen</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prosedürü</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ürün</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doğrulama</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latin typeface="Calibri" panose="020F0502020204030204" pitchFamily="34" charset="0"/>
                <a:cs typeface="Calibri" panose="020F0502020204030204" pitchFamily="34" charset="0"/>
              </a:rPr>
              <a:t>uygular</a:t>
            </a:r>
            <a:r>
              <a:rPr lang="en-GB" sz="2400" spc="-15" dirty="0">
                <a:latin typeface="Calibri" panose="020F0502020204030204" pitchFamily="34" charset="0"/>
                <a:cs typeface="Calibri" panose="020F0502020204030204" pitchFamily="34" charset="0"/>
              </a:rPr>
              <a:t>.</a:t>
            </a:r>
          </a:p>
          <a:p>
            <a:pPr marL="469265" indent="-457200">
              <a:tabLst>
                <a:tab pos="376555" algn="l"/>
              </a:tabLst>
            </a:pPr>
            <a:r>
              <a:rPr lang="en-GB" sz="2400" spc="-15" dirty="0">
                <a:latin typeface="Calibri" panose="020F0502020204030204" pitchFamily="34" charset="0"/>
                <a:cs typeface="Calibri" panose="020F0502020204030204" pitchFamily="34" charset="0"/>
              </a:rPr>
              <a:t> </a:t>
            </a:r>
            <a:r>
              <a:rPr lang="tr-TR" sz="2400" spc="-15" dirty="0">
                <a:solidFill>
                  <a:schemeClr val="bg2">
                    <a:lumMod val="50000"/>
                  </a:schemeClr>
                </a:solidFill>
                <a:latin typeface="Calibri" panose="020F0502020204030204" pitchFamily="34" charset="0"/>
                <a:cs typeface="Calibri" panose="020F0502020204030204" pitchFamily="34" charset="0"/>
              </a:rPr>
              <a:t>Ayrıca istisna olarak </a:t>
            </a:r>
            <a:r>
              <a:rPr lang="en-GB" sz="2400" spc="-15" dirty="0">
                <a:solidFill>
                  <a:srgbClr val="FF0000"/>
                </a:solidFill>
                <a:latin typeface="Calibri" panose="020F0502020204030204" pitchFamily="34" charset="0"/>
                <a:cs typeface="Calibri" panose="020F0502020204030204" pitchFamily="34" charset="0"/>
              </a:rPr>
              <a:t>II. </a:t>
            </a:r>
            <a:r>
              <a:rPr lang="en-GB" sz="2400" spc="-15" dirty="0" err="1">
                <a:solidFill>
                  <a:srgbClr val="FF0000"/>
                </a:solidFill>
                <a:latin typeface="Calibri" panose="020F0502020204030204" pitchFamily="34" charset="0"/>
                <a:cs typeface="Calibri" panose="020F0502020204030204" pitchFamily="34" charset="0"/>
              </a:rPr>
              <a:t>ve</a:t>
            </a:r>
            <a:r>
              <a:rPr lang="en-GB" sz="2400" spc="-15" dirty="0">
                <a:solidFill>
                  <a:srgbClr val="FF0000"/>
                </a:solidFill>
                <a:latin typeface="Calibri" panose="020F0502020204030204" pitchFamily="34" charset="0"/>
                <a:cs typeface="Calibri" panose="020F0502020204030204" pitchFamily="34" charset="0"/>
              </a:rPr>
              <a:t> III. </a:t>
            </a:r>
            <a:r>
              <a:rPr lang="en-GB" sz="2400" spc="-15" dirty="0" err="1">
                <a:solidFill>
                  <a:srgbClr val="FF0000"/>
                </a:solidFill>
                <a:latin typeface="Calibri" panose="020F0502020204030204" pitchFamily="34" charset="0"/>
                <a:cs typeface="Calibri" panose="020F0502020204030204" pitchFamily="34" charset="0"/>
              </a:rPr>
              <a:t>Eklerde</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belirtildiği</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şekilde</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hazırlanan</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teknik</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dokümantasyon</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ile</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birlikte</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bu</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ekteki</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prosedürler</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sınıf</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IIa</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cihazların</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imalatçıları</a:t>
            </a:r>
            <a:r>
              <a:rPr lang="en-GB" sz="2400" spc="-15" dirty="0">
                <a:solidFill>
                  <a:srgbClr val="FF0000"/>
                </a:solidFill>
                <a:latin typeface="Calibri" panose="020F0502020204030204" pitchFamily="34" charset="0"/>
                <a:cs typeface="Calibri" panose="020F0502020204030204" pitchFamily="34" charset="0"/>
              </a:rPr>
              <a:t> </a:t>
            </a:r>
            <a:r>
              <a:rPr lang="en-GB" sz="2400" spc="-15" dirty="0" err="1">
                <a:solidFill>
                  <a:srgbClr val="FF0000"/>
                </a:solidFill>
                <a:latin typeface="Calibri" panose="020F0502020204030204" pitchFamily="34" charset="0"/>
                <a:cs typeface="Calibri" panose="020F0502020204030204" pitchFamily="34" charset="0"/>
              </a:rPr>
              <a:t>tarafından</a:t>
            </a:r>
            <a:r>
              <a:rPr lang="en-GB" sz="2400" spc="-15" dirty="0">
                <a:solidFill>
                  <a:srgbClr val="FF0000"/>
                </a:solidFill>
                <a:latin typeface="Calibri" panose="020F0502020204030204" pitchFamily="34" charset="0"/>
                <a:cs typeface="Calibri" panose="020F0502020204030204" pitchFamily="34" charset="0"/>
              </a:rPr>
              <a:t> da </a:t>
            </a:r>
            <a:r>
              <a:rPr lang="en-GB" sz="2400" spc="-15" dirty="0" err="1">
                <a:solidFill>
                  <a:srgbClr val="FF0000"/>
                </a:solidFill>
                <a:latin typeface="Calibri" panose="020F0502020204030204" pitchFamily="34" charset="0"/>
                <a:cs typeface="Calibri" panose="020F0502020204030204" pitchFamily="34" charset="0"/>
              </a:rPr>
              <a:t>uygulanabilir</a:t>
            </a:r>
            <a:r>
              <a:rPr lang="en-GB" sz="2400" spc="-15" dirty="0">
                <a:solidFill>
                  <a:srgbClr val="FF0000"/>
                </a:solidFill>
                <a:latin typeface="Calibri" panose="020F0502020204030204" pitchFamily="34" charset="0"/>
                <a:cs typeface="Calibri" panose="020F0502020204030204" pitchFamily="34" charset="0"/>
              </a:rPr>
              <a:t>.</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399140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Autofit/>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152907"/>
            <a:ext cx="11526838" cy="4771102"/>
          </a:xfrm>
          <a:prstGeom prst="rect">
            <a:avLst/>
          </a:prstGeom>
        </p:spPr>
        <p:txBody>
          <a:bodyPr vert="horz" wrap="square" lIns="0" tIns="0" rIns="0" bIns="0" rtlCol="0">
            <a:noAutofit/>
          </a:bodyPr>
          <a:lstStyle/>
          <a:p>
            <a:pPr marL="469265" indent="-457200">
              <a:tabLst>
                <a:tab pos="376555" algn="l"/>
              </a:tabLst>
            </a:pPr>
            <a:r>
              <a:rPr lang="tr-TR" sz="2800" spc="-15" dirty="0">
                <a:latin typeface="Trebuchet MS"/>
                <a:cs typeface="Trebuchet MS"/>
              </a:rPr>
              <a:t>İmalatçı ilgili gerekliliklerin yerine getirdiğinde uygunluk değerlendirme prosedürünün kapsadığı cihaz için bir </a:t>
            </a:r>
            <a:r>
              <a:rPr lang="tr-TR" sz="2800" spc="-15" dirty="0">
                <a:solidFill>
                  <a:srgbClr val="FF0000"/>
                </a:solidFill>
                <a:latin typeface="Trebuchet MS"/>
                <a:cs typeface="Trebuchet MS"/>
              </a:rPr>
              <a:t>AB  uygunluk beyanı </a:t>
            </a:r>
            <a:r>
              <a:rPr lang="tr-TR" sz="2800" spc="-15" dirty="0">
                <a:latin typeface="Trebuchet MS"/>
                <a:cs typeface="Trebuchet MS"/>
              </a:rPr>
              <a:t>hazırlar.</a:t>
            </a:r>
          </a:p>
          <a:p>
            <a:pPr marL="469265" indent="-457200">
              <a:tabLst>
                <a:tab pos="376555" algn="l"/>
              </a:tabLst>
            </a:pPr>
            <a:r>
              <a:rPr lang="en-GB" sz="2800" spc="-15" dirty="0">
                <a:latin typeface="Trebuchet MS"/>
                <a:cs typeface="Trebuchet MS"/>
              </a:rPr>
              <a:t>AB </a:t>
            </a:r>
            <a:r>
              <a:rPr lang="en-GB" sz="2800" spc="-15" dirty="0" err="1">
                <a:latin typeface="Trebuchet MS"/>
                <a:cs typeface="Trebuchet MS"/>
              </a:rPr>
              <a:t>uygunluk</a:t>
            </a:r>
            <a:r>
              <a:rPr lang="en-GB" sz="2800" spc="-15" dirty="0">
                <a:latin typeface="Trebuchet MS"/>
                <a:cs typeface="Trebuchet MS"/>
              </a:rPr>
              <a:t> </a:t>
            </a:r>
            <a:r>
              <a:rPr lang="en-GB" sz="2800" spc="-15" dirty="0" err="1">
                <a:latin typeface="Trebuchet MS"/>
                <a:cs typeface="Trebuchet MS"/>
              </a:rPr>
              <a:t>beyanı</a:t>
            </a:r>
            <a:r>
              <a:rPr lang="en-GB" sz="2800" spc="-15" dirty="0">
                <a:latin typeface="Trebuchet MS"/>
                <a:cs typeface="Trebuchet MS"/>
              </a:rPr>
              <a:t> </a:t>
            </a:r>
            <a:r>
              <a:rPr lang="en-GB" sz="2800" spc="-15" dirty="0" err="1">
                <a:latin typeface="Trebuchet MS"/>
                <a:cs typeface="Trebuchet MS"/>
              </a:rPr>
              <a:t>düzenleyerek</a:t>
            </a:r>
            <a:r>
              <a:rPr lang="en-GB" sz="2800" spc="-15" dirty="0">
                <a:latin typeface="Trebuchet MS"/>
                <a:cs typeface="Trebuchet MS"/>
              </a:rPr>
              <a:t> </a:t>
            </a:r>
            <a:r>
              <a:rPr lang="en-GB" sz="2800" spc="-15" dirty="0" err="1">
                <a:latin typeface="Trebuchet MS"/>
                <a:cs typeface="Trebuchet MS"/>
              </a:rPr>
              <a:t>imalatçının</a:t>
            </a:r>
            <a:r>
              <a:rPr lang="en-GB" sz="2800" spc="-15" dirty="0">
                <a:latin typeface="Trebuchet MS"/>
                <a:cs typeface="Trebuchet MS"/>
              </a:rPr>
              <a:t>; </a:t>
            </a:r>
            <a:r>
              <a:rPr lang="en-GB" sz="2800" spc="-15" dirty="0" err="1">
                <a:latin typeface="Trebuchet MS"/>
                <a:cs typeface="Trebuchet MS"/>
              </a:rPr>
              <a:t>ilgili</a:t>
            </a:r>
            <a:r>
              <a:rPr lang="en-GB" sz="2800" spc="-15" dirty="0">
                <a:latin typeface="Trebuchet MS"/>
                <a:cs typeface="Trebuchet MS"/>
              </a:rPr>
              <a:t> </a:t>
            </a:r>
            <a:r>
              <a:rPr lang="en-GB" sz="2800" spc="-15" dirty="0" err="1">
                <a:latin typeface="Trebuchet MS"/>
                <a:cs typeface="Trebuchet MS"/>
              </a:rPr>
              <a:t>cihazın</a:t>
            </a:r>
            <a:r>
              <a:rPr lang="en-GB" sz="2800" spc="-15" dirty="0">
                <a:latin typeface="Trebuchet MS"/>
                <a:cs typeface="Trebuchet MS"/>
              </a:rPr>
              <a:t>, AB tip-</a:t>
            </a:r>
            <a:r>
              <a:rPr lang="en-GB" sz="2800" spc="-15" dirty="0" err="1">
                <a:latin typeface="Trebuchet MS"/>
                <a:cs typeface="Trebuchet MS"/>
              </a:rPr>
              <a:t>inceleme</a:t>
            </a:r>
            <a:r>
              <a:rPr lang="en-GB" sz="2800" spc="-15" dirty="0">
                <a:latin typeface="Trebuchet MS"/>
                <a:cs typeface="Trebuchet MS"/>
              </a:rPr>
              <a:t> </a:t>
            </a:r>
            <a:r>
              <a:rPr lang="en-GB" sz="2800" spc="-15" dirty="0" err="1">
                <a:latin typeface="Trebuchet MS"/>
                <a:cs typeface="Trebuchet MS"/>
              </a:rPr>
              <a:t>sertifikasında</a:t>
            </a:r>
            <a:r>
              <a:rPr lang="en-GB" sz="2800" spc="-15" dirty="0">
                <a:latin typeface="Trebuchet MS"/>
                <a:cs typeface="Trebuchet MS"/>
              </a:rPr>
              <a:t> </a:t>
            </a:r>
            <a:r>
              <a:rPr lang="en-GB" sz="2800" spc="-15" dirty="0" err="1">
                <a:latin typeface="Trebuchet MS"/>
                <a:cs typeface="Trebuchet MS"/>
              </a:rPr>
              <a:t>tanımlanan</a:t>
            </a:r>
            <a:r>
              <a:rPr lang="en-GB" sz="2800" spc="-15" dirty="0">
                <a:latin typeface="Trebuchet MS"/>
                <a:cs typeface="Trebuchet MS"/>
              </a:rPr>
              <a:t> </a:t>
            </a:r>
            <a:r>
              <a:rPr lang="en-GB" sz="2800" spc="-15" dirty="0" err="1">
                <a:latin typeface="Trebuchet MS"/>
                <a:cs typeface="Trebuchet MS"/>
              </a:rPr>
              <a:t>tipe</a:t>
            </a:r>
            <a:r>
              <a:rPr lang="en-GB" sz="2800" spc="-15" dirty="0">
                <a:latin typeface="Trebuchet MS"/>
                <a:cs typeface="Trebuchet MS"/>
              </a:rPr>
              <a:t> </a:t>
            </a:r>
            <a:r>
              <a:rPr lang="en-GB" sz="2800" spc="-15" dirty="0" err="1">
                <a:latin typeface="Trebuchet MS"/>
                <a:cs typeface="Trebuchet MS"/>
              </a:rPr>
              <a:t>uyduğunu</a:t>
            </a:r>
            <a:r>
              <a:rPr lang="en-GB" sz="2800" spc="-15" dirty="0">
                <a:latin typeface="Trebuchet MS"/>
                <a:cs typeface="Trebuchet MS"/>
              </a:rPr>
              <a:t> </a:t>
            </a:r>
            <a:r>
              <a:rPr lang="en-GB" sz="2800" spc="-15" dirty="0" err="1">
                <a:latin typeface="Trebuchet MS"/>
                <a:cs typeface="Trebuchet MS"/>
              </a:rPr>
              <a:t>ve</a:t>
            </a:r>
            <a:r>
              <a:rPr lang="tr-TR" sz="2800" spc="-15" dirty="0">
                <a:latin typeface="Trebuchet MS"/>
                <a:cs typeface="Trebuchet MS"/>
              </a:rPr>
              <a:t> </a:t>
            </a:r>
            <a:r>
              <a:rPr lang="en-GB" sz="2800" spc="-15" dirty="0" err="1">
                <a:latin typeface="Trebuchet MS"/>
                <a:cs typeface="Trebuchet MS"/>
              </a:rPr>
              <a:t>bu</a:t>
            </a:r>
            <a:r>
              <a:rPr lang="en-GB" sz="2800" spc="-15" dirty="0">
                <a:latin typeface="Trebuchet MS"/>
                <a:cs typeface="Trebuchet MS"/>
              </a:rPr>
              <a:t> </a:t>
            </a:r>
            <a:r>
              <a:rPr lang="en-GB" sz="2800" spc="-15" dirty="0" err="1">
                <a:latin typeface="Trebuchet MS"/>
                <a:cs typeface="Trebuchet MS"/>
              </a:rPr>
              <a:t>Tüzük’ün</a:t>
            </a:r>
            <a:r>
              <a:rPr lang="en-GB" sz="2800" spc="-15" dirty="0">
                <a:latin typeface="Trebuchet MS"/>
                <a:cs typeface="Trebuchet MS"/>
              </a:rPr>
              <a:t> </a:t>
            </a:r>
            <a:r>
              <a:rPr lang="en-GB" sz="2800" spc="-15" dirty="0" err="1">
                <a:latin typeface="Trebuchet MS"/>
                <a:cs typeface="Trebuchet MS"/>
              </a:rPr>
              <a:t>cihaza</a:t>
            </a:r>
            <a:r>
              <a:rPr lang="en-GB" sz="2800" spc="-15" dirty="0">
                <a:latin typeface="Trebuchet MS"/>
                <a:cs typeface="Trebuchet MS"/>
              </a:rPr>
              <a:t> </a:t>
            </a:r>
            <a:r>
              <a:rPr lang="en-GB" sz="2800" spc="-15" dirty="0" err="1">
                <a:latin typeface="Trebuchet MS"/>
                <a:cs typeface="Trebuchet MS"/>
              </a:rPr>
              <a:t>uygulanan</a:t>
            </a:r>
            <a:r>
              <a:rPr lang="en-GB" sz="2800" spc="-15" dirty="0">
                <a:latin typeface="Trebuchet MS"/>
                <a:cs typeface="Trebuchet MS"/>
              </a:rPr>
              <a:t> </a:t>
            </a:r>
            <a:r>
              <a:rPr lang="en-GB" sz="2800" spc="-15" dirty="0" err="1">
                <a:latin typeface="Trebuchet MS"/>
                <a:cs typeface="Trebuchet MS"/>
              </a:rPr>
              <a:t>gerekliliklerini</a:t>
            </a:r>
            <a:r>
              <a:rPr lang="en-GB" sz="2800" spc="-15" dirty="0">
                <a:latin typeface="Trebuchet MS"/>
                <a:cs typeface="Trebuchet MS"/>
              </a:rPr>
              <a:t> </a:t>
            </a:r>
            <a:r>
              <a:rPr lang="en-GB" sz="2800" spc="-15" dirty="0" err="1">
                <a:latin typeface="Trebuchet MS"/>
                <a:cs typeface="Trebuchet MS"/>
              </a:rPr>
              <a:t>karşıladığını</a:t>
            </a:r>
            <a:r>
              <a:rPr lang="en-GB" sz="2800" spc="-15" dirty="0">
                <a:latin typeface="Trebuchet MS"/>
                <a:cs typeface="Trebuchet MS"/>
              </a:rPr>
              <a:t> </a:t>
            </a:r>
            <a:r>
              <a:rPr lang="en-GB" sz="2800" spc="-15" dirty="0" err="1">
                <a:latin typeface="Trebuchet MS"/>
                <a:cs typeface="Trebuchet MS"/>
              </a:rPr>
              <a:t>garanti</a:t>
            </a:r>
            <a:r>
              <a:rPr lang="en-GB" sz="2800" spc="-15" dirty="0">
                <a:latin typeface="Trebuchet MS"/>
                <a:cs typeface="Trebuchet MS"/>
              </a:rPr>
              <a:t> </a:t>
            </a:r>
            <a:r>
              <a:rPr lang="en-GB" sz="2800" spc="-15" dirty="0" err="1">
                <a:latin typeface="Trebuchet MS"/>
                <a:cs typeface="Trebuchet MS"/>
              </a:rPr>
              <a:t>ve</a:t>
            </a:r>
            <a:r>
              <a:rPr lang="en-GB" sz="2800" spc="-15" dirty="0">
                <a:latin typeface="Trebuchet MS"/>
                <a:cs typeface="Trebuchet MS"/>
              </a:rPr>
              <a:t> </a:t>
            </a:r>
            <a:r>
              <a:rPr lang="en-GB" sz="2800" spc="-15" dirty="0" err="1">
                <a:latin typeface="Trebuchet MS"/>
                <a:cs typeface="Trebuchet MS"/>
              </a:rPr>
              <a:t>beyan</a:t>
            </a:r>
            <a:r>
              <a:rPr lang="en-GB" sz="2800" spc="-15" dirty="0">
                <a:latin typeface="Trebuchet MS"/>
                <a:cs typeface="Trebuchet MS"/>
              </a:rPr>
              <a:t> </a:t>
            </a:r>
            <a:r>
              <a:rPr lang="en-GB" sz="2800" spc="-15" dirty="0" err="1">
                <a:latin typeface="Trebuchet MS"/>
                <a:cs typeface="Trebuchet MS"/>
              </a:rPr>
              <a:t>ettiği</a:t>
            </a:r>
            <a:r>
              <a:rPr lang="en-GB" sz="2800" spc="-15" dirty="0">
                <a:latin typeface="Trebuchet MS"/>
                <a:cs typeface="Trebuchet MS"/>
              </a:rPr>
              <a:t> </a:t>
            </a:r>
            <a:r>
              <a:rPr lang="en-GB" sz="2800" spc="-15" dirty="0" err="1">
                <a:latin typeface="Trebuchet MS"/>
                <a:cs typeface="Trebuchet MS"/>
              </a:rPr>
              <a:t>kabul</a:t>
            </a:r>
            <a:r>
              <a:rPr lang="en-GB" sz="2800" spc="-15" dirty="0">
                <a:latin typeface="Trebuchet MS"/>
                <a:cs typeface="Trebuchet MS"/>
              </a:rPr>
              <a:t> </a:t>
            </a:r>
            <a:r>
              <a:rPr lang="en-GB" sz="2800" spc="-15" dirty="0" err="1">
                <a:latin typeface="Trebuchet MS"/>
                <a:cs typeface="Trebuchet MS"/>
              </a:rPr>
              <a:t>edilir</a:t>
            </a:r>
            <a:r>
              <a:rPr lang="en-GB" sz="2800" spc="-15" dirty="0">
                <a:latin typeface="Trebuchet MS"/>
                <a:cs typeface="Trebuchet MS"/>
              </a:rPr>
              <a:t>.</a:t>
            </a:r>
          </a:p>
        </p:txBody>
      </p:sp>
      <p:sp>
        <p:nvSpPr>
          <p:cNvPr id="4" name="Slayt Numarası Yer Tutucusu 3"/>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6916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Autofit/>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655527"/>
            <a:ext cx="11526838" cy="4771102"/>
          </a:xfrm>
          <a:prstGeom prst="rect">
            <a:avLst/>
          </a:prstGeom>
        </p:spPr>
        <p:txBody>
          <a:bodyPr vert="horz" wrap="square" lIns="0" tIns="0" rIns="0" bIns="0" rtlCol="0">
            <a:noAutofit/>
          </a:bodyPr>
          <a:lstStyle/>
          <a:p>
            <a:pPr marL="12065" indent="0">
              <a:buNone/>
              <a:tabLst>
                <a:tab pos="376555" algn="l"/>
              </a:tabLst>
            </a:pPr>
            <a:r>
              <a:rPr lang="tr-TR" sz="1600" b="1" spc="-15" dirty="0">
                <a:latin typeface="+mj-lt"/>
                <a:cs typeface="Trebuchet MS"/>
              </a:rPr>
              <a:t>Kalite Yönetim Sistemi:</a:t>
            </a:r>
          </a:p>
          <a:p>
            <a:pPr marL="12065" indent="0">
              <a:buNone/>
              <a:tabLst>
                <a:tab pos="376555" algn="l"/>
              </a:tabLst>
            </a:pPr>
            <a:r>
              <a:rPr lang="tr-TR" sz="1600" b="1" spc="-15" dirty="0">
                <a:latin typeface="Calibri" panose="020F0502020204030204" pitchFamily="34" charset="0"/>
                <a:cs typeface="Calibri" panose="020F0502020204030204" pitchFamily="34" charset="0"/>
              </a:rPr>
              <a:t>6.1 </a:t>
            </a:r>
            <a:r>
              <a:rPr lang="en-GB" sz="1600" spc="-15" dirty="0" err="1">
                <a:latin typeface="Calibri" panose="020F0502020204030204" pitchFamily="34" charset="0"/>
                <a:cs typeface="Calibri" panose="020F0502020204030204" pitchFamily="34" charset="0"/>
              </a:rPr>
              <a:t>İmalatçı</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kalite</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yönetim</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sisteminin</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değerlendirilmesi</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için</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bir</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onaylanmış</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kuruluşa</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başvuru</a:t>
            </a:r>
            <a:r>
              <a:rPr lang="en-GB" sz="1600" spc="-15" dirty="0">
                <a:latin typeface="Calibri" panose="020F0502020204030204" pitchFamily="34" charset="0"/>
                <a:cs typeface="Calibri" panose="020F0502020204030204" pitchFamily="34" charset="0"/>
              </a:rPr>
              <a:t> </a:t>
            </a:r>
            <a:r>
              <a:rPr lang="en-GB" sz="1600" spc="-15" dirty="0" err="1">
                <a:latin typeface="Calibri" panose="020F0502020204030204" pitchFamily="34" charset="0"/>
                <a:cs typeface="Calibri" panose="020F0502020204030204" pitchFamily="34" charset="0"/>
              </a:rPr>
              <a:t>yapar</a:t>
            </a:r>
            <a:r>
              <a:rPr lang="tr-TR" sz="1600" spc="-15" dirty="0">
                <a:latin typeface="Calibri" panose="020F0502020204030204" pitchFamily="34" charset="0"/>
                <a:cs typeface="Calibri" panose="020F0502020204030204" pitchFamily="34" charset="0"/>
              </a:rPr>
              <a:t>. </a:t>
            </a:r>
            <a:r>
              <a:rPr lang="tr-TR" sz="1600" b="1" spc="-15" dirty="0">
                <a:latin typeface="Calibri" panose="020F0502020204030204" pitchFamily="34" charset="0"/>
                <a:cs typeface="Calibri" panose="020F0502020204030204" pitchFamily="34" charset="0"/>
              </a:rPr>
              <a:t>Başvuru</a:t>
            </a:r>
            <a:r>
              <a:rPr lang="tr-TR" sz="1600" spc="-15" dirty="0">
                <a:latin typeface="Calibri" panose="020F0502020204030204" pitchFamily="34" charset="0"/>
                <a:cs typeface="Calibri" panose="020F0502020204030204" pitchFamily="34" charset="0"/>
              </a:rPr>
              <a:t> içeriği;</a:t>
            </a:r>
          </a:p>
          <a:p>
            <a:pPr marL="297815" indent="-285750">
              <a:buFontTx/>
              <a:buChar char="-"/>
              <a:tabLst>
                <a:tab pos="376555" algn="l"/>
              </a:tabLst>
            </a:pPr>
            <a:r>
              <a:rPr lang="tr-TR" sz="1600" dirty="0">
                <a:latin typeface="Calibri" panose="020F0502020204030204" pitchFamily="34" charset="0"/>
                <a:cs typeface="Calibri" panose="020F0502020204030204" pitchFamily="34" charset="0"/>
              </a:rPr>
              <a:t>İmalatçının adı, adresi, bütün imalat yerleri, yetkili temsilcisi varsa bilgileri</a:t>
            </a:r>
          </a:p>
          <a:p>
            <a:pPr marL="297815" indent="-285750">
              <a:buFontTx/>
              <a:buChar char="-"/>
              <a:tabLst>
                <a:tab pos="376555" algn="l"/>
              </a:tabLst>
            </a:pPr>
            <a:r>
              <a:rPr lang="tr-TR" sz="1600" dirty="0">
                <a:latin typeface="Calibri" panose="020F0502020204030204" pitchFamily="34" charset="0"/>
                <a:cs typeface="Calibri" panose="020F0502020204030204" pitchFamily="34" charset="0"/>
              </a:rPr>
              <a:t>KYS kapsamındaki cihaz ve cihaz grubuna ilişkin bilgiler</a:t>
            </a:r>
          </a:p>
          <a:p>
            <a:pPr marL="297815" indent="-285750">
              <a:buFontTx/>
              <a:buChar char="-"/>
              <a:tabLst>
                <a:tab pos="376555" algn="l"/>
              </a:tabLst>
            </a:pPr>
            <a:r>
              <a:rPr lang="tr-TR" sz="1600" dirty="0">
                <a:latin typeface="Calibri" panose="020F0502020204030204" pitchFamily="34" charset="0"/>
                <a:cs typeface="Calibri" panose="020F0502020204030204" pitchFamily="34" charset="0"/>
              </a:rPr>
              <a:t>Aynı cihazla ilgili KYS için başka bir OK ‘ya başvuru yapılmadığına dair yazılı beyan </a:t>
            </a:r>
          </a:p>
          <a:p>
            <a:pPr marL="297815" indent="-285750">
              <a:buFontTx/>
              <a:buChar char="-"/>
              <a:tabLst>
                <a:tab pos="376555" algn="l"/>
              </a:tabLst>
            </a:pPr>
            <a:r>
              <a:rPr lang="tr-TR" sz="1600" dirty="0">
                <a:latin typeface="Calibri" panose="020F0502020204030204" pitchFamily="34" charset="0"/>
                <a:cs typeface="Calibri" panose="020F0502020204030204" pitchFamily="34" charset="0"/>
              </a:rPr>
              <a:t>AB uygunluk beyanı taslağı</a:t>
            </a:r>
          </a:p>
          <a:p>
            <a:pPr marL="297815" indent="-285750">
              <a:buFontTx/>
              <a:buChar char="-"/>
              <a:tabLst>
                <a:tab pos="376555" algn="l"/>
              </a:tabLst>
            </a:pPr>
            <a:r>
              <a:rPr lang="tr-TR" sz="1600" dirty="0">
                <a:latin typeface="Calibri" panose="020F0502020204030204" pitchFamily="34" charset="0"/>
                <a:cs typeface="Calibri" panose="020F0502020204030204" pitchFamily="34" charset="0"/>
              </a:rPr>
              <a:t>İmalatçının KYS ‘sine ilişkin dokümantasyon                                                                                </a:t>
            </a:r>
            <a:r>
              <a:rPr lang="tr-TR" sz="1600" dirty="0">
                <a:solidFill>
                  <a:srgbClr val="FF0000"/>
                </a:solidFill>
                <a:latin typeface="Calibri" panose="020F0502020204030204" pitchFamily="34" charset="0"/>
                <a:cs typeface="Calibri" panose="020F0502020204030204" pitchFamily="34" charset="0"/>
              </a:rPr>
              <a:t>EK IX ile aynı</a:t>
            </a:r>
          </a:p>
          <a:p>
            <a:pPr marL="297815" indent="-285750">
              <a:buFontTx/>
              <a:buChar char="-"/>
              <a:tabLst>
                <a:tab pos="376555" algn="l"/>
              </a:tabLst>
            </a:pPr>
            <a:r>
              <a:rPr lang="tr-TR" sz="1600" dirty="0">
                <a:latin typeface="Calibri" panose="020F0502020204030204" pitchFamily="34" charset="0"/>
                <a:cs typeface="Calibri" panose="020F0502020204030204" pitchFamily="34" charset="0"/>
              </a:rPr>
              <a:t>İmalatçının kalite taahhüdü</a:t>
            </a:r>
          </a:p>
          <a:p>
            <a:pPr marL="297815" indent="-285750">
              <a:buFontTx/>
              <a:buChar char="-"/>
              <a:tabLst>
                <a:tab pos="376555" algn="l"/>
              </a:tabLst>
            </a:pPr>
            <a:r>
              <a:rPr lang="tr-TR" sz="1600" dirty="0">
                <a:solidFill>
                  <a:schemeClr val="bg2">
                    <a:lumMod val="50000"/>
                  </a:schemeClr>
                </a:solidFill>
                <a:latin typeface="Calibri" panose="020F0502020204030204" pitchFamily="34" charset="0"/>
                <a:cs typeface="Calibri" panose="020F0502020204030204" pitchFamily="34" charset="0"/>
              </a:rPr>
              <a:t>PMS, PMCF dokümantasyonları ve </a:t>
            </a:r>
            <a:r>
              <a:rPr lang="tr-TR" sz="1600" dirty="0" err="1">
                <a:solidFill>
                  <a:schemeClr val="bg2">
                    <a:lumMod val="50000"/>
                  </a:schemeClr>
                </a:solidFill>
                <a:latin typeface="Calibri" panose="020F0502020204030204" pitchFamily="34" charset="0"/>
                <a:cs typeface="Calibri" panose="020F0502020204030204" pitchFamily="34" charset="0"/>
              </a:rPr>
              <a:t>vigilance</a:t>
            </a:r>
            <a:r>
              <a:rPr lang="tr-TR" sz="1600" dirty="0">
                <a:solidFill>
                  <a:schemeClr val="bg2">
                    <a:lumMod val="50000"/>
                  </a:schemeClr>
                </a:solidFill>
                <a:latin typeface="Calibri" panose="020F0502020204030204" pitchFamily="34" charset="0"/>
                <a:cs typeface="Calibri" panose="020F0502020204030204" pitchFamily="34" charset="0"/>
              </a:rPr>
              <a:t> prosedürleri</a:t>
            </a:r>
          </a:p>
          <a:p>
            <a:pPr marL="297815" indent="-285750">
              <a:buFontTx/>
              <a:buChar char="-"/>
              <a:tabLst>
                <a:tab pos="376555" algn="l"/>
              </a:tabLst>
            </a:pPr>
            <a:r>
              <a:rPr lang="tr-TR" sz="1600" dirty="0">
                <a:solidFill>
                  <a:schemeClr val="bg2">
                    <a:lumMod val="50000"/>
                  </a:schemeClr>
                </a:solidFill>
                <a:latin typeface="Calibri" panose="020F0502020204030204" pitchFamily="34" charset="0"/>
                <a:cs typeface="Calibri" panose="020F0502020204030204" pitchFamily="34" charset="0"/>
              </a:rPr>
              <a:t>Klinik değerlendirme planına ilişkin dokümantasyon</a:t>
            </a:r>
          </a:p>
          <a:p>
            <a:pPr marL="297815" indent="-285750">
              <a:buFontTx/>
              <a:buChar char="-"/>
              <a:tabLst>
                <a:tab pos="376555" algn="l"/>
              </a:tabLst>
            </a:pPr>
            <a:r>
              <a:rPr lang="tr-TR" sz="1600" dirty="0">
                <a:solidFill>
                  <a:schemeClr val="bg2">
                    <a:lumMod val="50000"/>
                  </a:schemeClr>
                </a:solidFill>
                <a:latin typeface="Calibri" panose="020F0502020204030204" pitchFamily="34" charset="0"/>
                <a:cs typeface="Calibri" panose="020F0502020204030204" pitchFamily="34" charset="0"/>
              </a:rPr>
              <a:t>onaylanmış tipler için II. ve III. Eklerde atıfta bulunulan </a:t>
            </a:r>
            <a:r>
              <a:rPr lang="tr-TR" sz="1600" dirty="0">
                <a:solidFill>
                  <a:srgbClr val="FF0000"/>
                </a:solidFill>
                <a:latin typeface="Calibri" panose="020F0502020204030204" pitchFamily="34" charset="0"/>
                <a:cs typeface="Calibri" panose="020F0502020204030204" pitchFamily="34" charset="0"/>
              </a:rPr>
              <a:t>teknik dokümantasyonu </a:t>
            </a:r>
            <a:r>
              <a:rPr lang="tr-TR" sz="1600" dirty="0">
                <a:latin typeface="Calibri" panose="020F0502020204030204" pitchFamily="34" charset="0"/>
                <a:cs typeface="Calibri" panose="020F0502020204030204" pitchFamily="34" charset="0"/>
              </a:rPr>
              <a:t>ve</a:t>
            </a:r>
          </a:p>
          <a:p>
            <a:pPr marL="297815" indent="-285750">
              <a:buFontTx/>
              <a:buChar char="-"/>
              <a:tabLst>
                <a:tab pos="376555" algn="l"/>
              </a:tabLst>
            </a:pPr>
            <a:r>
              <a:rPr lang="tr-TR" sz="1600" dirty="0">
                <a:solidFill>
                  <a:srgbClr val="FF0000"/>
                </a:solidFill>
                <a:latin typeface="Calibri" panose="020F0502020204030204" pitchFamily="34" charset="0"/>
                <a:cs typeface="Calibri" panose="020F0502020204030204" pitchFamily="34" charset="0"/>
              </a:rPr>
              <a:t>AB tip-inceleme sertifikalarının bir suretini</a:t>
            </a:r>
            <a:r>
              <a:rPr lang="tr-TR" sz="1600" dirty="0">
                <a:latin typeface="Calibri" panose="020F0502020204030204" pitchFamily="34" charset="0"/>
                <a:cs typeface="Calibri" panose="020F0502020204030204" pitchFamily="34" charset="0"/>
              </a:rPr>
              <a:t>; </a:t>
            </a:r>
            <a:r>
              <a:rPr lang="tr-TR" sz="1600" dirty="0">
                <a:solidFill>
                  <a:schemeClr val="bg2">
                    <a:lumMod val="50000"/>
                  </a:schemeClr>
                </a:solidFill>
                <a:latin typeface="Calibri" panose="020F0502020204030204" pitchFamily="34" charset="0"/>
                <a:cs typeface="Calibri" panose="020F0502020204030204" pitchFamily="34" charset="0"/>
              </a:rPr>
              <a:t>AB tip-inceleme sertifikaları, başvurunun yapıldığı onaylanmış kuruluş tarafından düzenlenmişse, teknik dokümantasyon ile güncellemelerine ve düzenlenen sertifikalara yönelik atıf başvuruya ayrıca dahil edilir.</a:t>
            </a:r>
          </a:p>
          <a:p>
            <a:pPr marL="297815" indent="-285750">
              <a:buFontTx/>
              <a:buChar char="-"/>
              <a:tabLst>
                <a:tab pos="376555" algn="l"/>
              </a:tabLst>
            </a:pPr>
            <a:endParaRPr lang="tr-TR" dirty="0">
              <a:latin typeface="+mj-lt"/>
            </a:endParaRPr>
          </a:p>
          <a:p>
            <a:pPr marL="12065" indent="0">
              <a:buNone/>
              <a:tabLst>
                <a:tab pos="376555" algn="l"/>
              </a:tabLst>
            </a:pPr>
            <a:endParaRPr lang="tr-TR"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ağ Ayraç 1"/>
          <p:cNvSpPr/>
          <p:nvPr/>
        </p:nvSpPr>
        <p:spPr>
          <a:xfrm>
            <a:off x="7200900" y="2495550"/>
            <a:ext cx="447675" cy="2819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13545367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Autofit/>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655527"/>
            <a:ext cx="11526838" cy="4771102"/>
          </a:xfrm>
          <a:prstGeom prst="rect">
            <a:avLst/>
          </a:prstGeom>
        </p:spPr>
        <p:txBody>
          <a:bodyPr vert="horz" wrap="square" lIns="0" tIns="0" rIns="0" bIns="0" rtlCol="0">
            <a:noAutofit/>
          </a:bodyPr>
          <a:lstStyle/>
          <a:p>
            <a:pPr marL="12065" indent="0">
              <a:buNone/>
              <a:tabLst>
                <a:tab pos="376555" algn="l"/>
              </a:tabLst>
            </a:pPr>
            <a:r>
              <a:rPr lang="tr-TR" sz="1600" b="1" spc="-15" dirty="0">
                <a:latin typeface="+mj-lt"/>
                <a:cs typeface="Trebuchet MS"/>
              </a:rPr>
              <a:t>Kalite Yönetim Sistemi:</a:t>
            </a:r>
          </a:p>
          <a:p>
            <a:pPr marL="12065" indent="0">
              <a:buNone/>
              <a:tabLst>
                <a:tab pos="376555" algn="l"/>
              </a:tabLst>
            </a:pPr>
            <a:r>
              <a:rPr lang="tr-TR" sz="1600" b="1" dirty="0">
                <a:latin typeface="Calibri" panose="020F0502020204030204" pitchFamily="34" charset="0"/>
                <a:cs typeface="Calibri" panose="020F0502020204030204" pitchFamily="34" charset="0"/>
              </a:rPr>
              <a:t>6.2. Kalite yönetim sisteminin uygulanması;</a:t>
            </a:r>
          </a:p>
          <a:p>
            <a:pPr marL="12065" indent="0">
              <a:buNone/>
              <a:tabLst>
                <a:tab pos="376555" algn="l"/>
              </a:tabLst>
            </a:pPr>
            <a:r>
              <a:rPr lang="tr-TR" sz="1600" b="1" dirty="0">
                <a:latin typeface="Calibri" panose="020F0502020204030204" pitchFamily="34" charset="0"/>
                <a:cs typeface="Calibri" panose="020F0502020204030204" pitchFamily="34" charset="0"/>
              </a:rPr>
              <a:t>AB tip-inceleme sertifikasında tanımlanan tiple ve bu </a:t>
            </a:r>
            <a:r>
              <a:rPr lang="tr-TR" sz="1600" b="1" dirty="0" err="1">
                <a:latin typeface="Calibri" panose="020F0502020204030204" pitchFamily="34" charset="0"/>
                <a:cs typeface="Calibri" panose="020F0502020204030204" pitchFamily="34" charset="0"/>
              </a:rPr>
              <a:t>Tüzük’ün</a:t>
            </a:r>
            <a:r>
              <a:rPr lang="tr-TR" sz="1600" b="1" dirty="0">
                <a:latin typeface="Calibri" panose="020F0502020204030204" pitchFamily="34" charset="0"/>
                <a:cs typeface="Calibri" panose="020F0502020204030204" pitchFamily="34" charset="0"/>
              </a:rPr>
              <a:t> cihazlara her aşamada uygulanan hükümleriyle uyumluluğu sağlayacak şekildedir. İmalatçı tarafından kalite yönetim sistemine yönelik benimsenen tüm ögeler, gereklilikler ve hükümler; kalite el kitabı ile kalite programları, kalite planları ve kalite kayıtları gibi yazılı politikalar ve prosedürler biçiminde, sistematik ve düzenli bir şekilde </a:t>
            </a:r>
            <a:r>
              <a:rPr lang="tr-TR" sz="1600" b="1" dirty="0" err="1">
                <a:latin typeface="Calibri" panose="020F0502020204030204" pitchFamily="34" charset="0"/>
                <a:cs typeface="Calibri" panose="020F0502020204030204" pitchFamily="34" charset="0"/>
              </a:rPr>
              <a:t>dokümante</a:t>
            </a:r>
            <a:r>
              <a:rPr lang="tr-TR" sz="1600" b="1" dirty="0">
                <a:latin typeface="Calibri" panose="020F0502020204030204" pitchFamily="34" charset="0"/>
                <a:cs typeface="Calibri" panose="020F0502020204030204" pitchFamily="34" charset="0"/>
              </a:rPr>
              <a:t> edilir.</a:t>
            </a:r>
          </a:p>
          <a:p>
            <a:pPr lvl="0">
              <a:buClr>
                <a:srgbClr val="E78712"/>
              </a:buClr>
              <a:buFont typeface="Wingdings 3" charset="2"/>
              <a:buAutoNum type="arabicParenR"/>
            </a:pPr>
            <a:r>
              <a:rPr lang="tr-TR" sz="1600" dirty="0">
                <a:solidFill>
                  <a:srgbClr val="000000"/>
                </a:solidFill>
                <a:latin typeface="Calibri" panose="020F0502020204030204" pitchFamily="34" charset="0"/>
                <a:cs typeface="Calibri" panose="020F0502020204030204" pitchFamily="34" charset="0"/>
              </a:rPr>
              <a:t>İmalatçının kalite hedefleri</a:t>
            </a:r>
          </a:p>
          <a:p>
            <a:pPr lvl="0">
              <a:buClr>
                <a:srgbClr val="E78712"/>
              </a:buClr>
              <a:buFont typeface="Wingdings 3" charset="2"/>
              <a:buAutoNum type="arabicParenR"/>
            </a:pPr>
            <a:r>
              <a:rPr lang="tr-TR" sz="1600" dirty="0">
                <a:solidFill>
                  <a:srgbClr val="000000"/>
                </a:solidFill>
                <a:latin typeface="Calibri" panose="020F0502020204030204" pitchFamily="34" charset="0"/>
                <a:cs typeface="Calibri" panose="020F0502020204030204" pitchFamily="34" charset="0"/>
              </a:rPr>
              <a:t>İşletmenin organizasyonu</a:t>
            </a:r>
          </a:p>
          <a:p>
            <a:pPr lvl="0">
              <a:buClr>
                <a:srgbClr val="E78712"/>
              </a:buClr>
              <a:buFontTx/>
              <a:buChar char="-"/>
            </a:pPr>
            <a:r>
              <a:rPr lang="tr-TR" sz="1600" dirty="0">
                <a:solidFill>
                  <a:srgbClr val="000000"/>
                </a:solidFill>
                <a:latin typeface="Calibri" panose="020F0502020204030204" pitchFamily="34" charset="0"/>
                <a:cs typeface="Calibri" panose="020F0502020204030204" pitchFamily="34" charset="0"/>
              </a:rPr>
              <a:t>Kritik personellerin atanması, organizasyonel yetkileri, idari personelin sorumlulukları</a:t>
            </a:r>
          </a:p>
          <a:p>
            <a:pPr lvl="0">
              <a:buClr>
                <a:srgbClr val="E78712"/>
              </a:buClr>
              <a:buFontTx/>
              <a:buChar char="-"/>
            </a:pPr>
            <a:r>
              <a:rPr lang="tr-TR" sz="1600" dirty="0">
                <a:solidFill>
                  <a:srgbClr val="000000"/>
                </a:solidFill>
                <a:latin typeface="Calibri" panose="020F0502020204030204" pitchFamily="34" charset="0"/>
                <a:cs typeface="Calibri" panose="020F0502020204030204" pitchFamily="34" charset="0"/>
              </a:rPr>
              <a:t>Uygun olmayan cihazların kontrolü </a:t>
            </a:r>
          </a:p>
          <a:p>
            <a:pPr lvl="0">
              <a:buClr>
                <a:srgbClr val="E78712"/>
              </a:buClr>
              <a:buFontTx/>
              <a:buChar char="-"/>
            </a:pPr>
            <a:r>
              <a:rPr lang="tr-TR" sz="1600" dirty="0">
                <a:solidFill>
                  <a:srgbClr val="000000"/>
                </a:solidFill>
                <a:latin typeface="Calibri" panose="020F0502020204030204" pitchFamily="34" charset="0"/>
                <a:cs typeface="Calibri" panose="020F0502020204030204" pitchFamily="34" charset="0"/>
              </a:rPr>
              <a:t>Cihazın kalitesini izleme </a:t>
            </a:r>
          </a:p>
          <a:p>
            <a:pPr lvl="0">
              <a:buClr>
                <a:srgbClr val="E78712"/>
              </a:buClr>
              <a:buFontTx/>
              <a:buChar char="-"/>
            </a:pPr>
            <a:r>
              <a:rPr lang="tr-TR" sz="1600" dirty="0">
                <a:solidFill>
                  <a:srgbClr val="000000"/>
                </a:solidFill>
                <a:latin typeface="Calibri" panose="020F0502020204030204" pitchFamily="34" charset="0"/>
                <a:cs typeface="Calibri" panose="020F0502020204030204" pitchFamily="34" charset="0"/>
              </a:rPr>
              <a:t>Dış kaynaklı proseslerin kontrolü</a:t>
            </a:r>
          </a:p>
          <a:p>
            <a:pPr marL="12065" indent="0">
              <a:buNone/>
              <a:tabLst>
                <a:tab pos="376555" algn="l"/>
              </a:tabLst>
            </a:pPr>
            <a:r>
              <a:rPr lang="tr-TR" sz="1600" b="1" dirty="0">
                <a:solidFill>
                  <a:schemeClr val="bg2">
                    <a:lumMod val="50000"/>
                  </a:schemeClr>
                </a:solidFill>
                <a:latin typeface="Calibri" panose="020F0502020204030204" pitchFamily="34" charset="0"/>
                <a:cs typeface="Calibri" panose="020F0502020204030204" pitchFamily="34" charset="0"/>
              </a:rPr>
              <a:t>3) İmalat sırasındaki doğrulamalar, sterilizasyona ilişkin süreçler</a:t>
            </a:r>
          </a:p>
          <a:p>
            <a:pPr marL="12065" indent="0">
              <a:buNone/>
              <a:tabLst>
                <a:tab pos="376555" algn="l"/>
              </a:tabLst>
            </a:pPr>
            <a:r>
              <a:rPr lang="tr-TR" sz="1600" b="1" dirty="0">
                <a:solidFill>
                  <a:schemeClr val="bg2">
                    <a:lumMod val="50000"/>
                  </a:schemeClr>
                </a:solidFill>
                <a:latin typeface="Calibri" panose="020F0502020204030204" pitchFamily="34" charset="0"/>
                <a:cs typeface="Calibri" panose="020F0502020204030204" pitchFamily="34" charset="0"/>
              </a:rPr>
              <a:t>4) İmalat öncesinde , sırasında ve sonrasında yürütülecek uygun testler ve denemeler, gerçekleştirilme sıklığı, kullanılacak test ekipmanını ve geriye doğru izlenebilecek şekilde kalibrasyonu </a:t>
            </a:r>
          </a:p>
          <a:p>
            <a:pPr marL="297815" indent="-285750">
              <a:buFontTx/>
              <a:buChar char="-"/>
              <a:tabLst>
                <a:tab pos="376555" algn="l"/>
              </a:tabLst>
            </a:pPr>
            <a:endParaRPr lang="tr-TR" b="1" dirty="0">
              <a:latin typeface="+mj-lt"/>
            </a:endParaRPr>
          </a:p>
          <a:p>
            <a:pPr marL="12065" indent="0">
              <a:buNone/>
              <a:tabLst>
                <a:tab pos="376555" algn="l"/>
              </a:tabLst>
            </a:pPr>
            <a:endParaRPr lang="tr-TR"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Yuvarlatılmış Dikdörtgen 1"/>
          <p:cNvSpPr/>
          <p:nvPr/>
        </p:nvSpPr>
        <p:spPr>
          <a:xfrm>
            <a:off x="8048625" y="3398140"/>
            <a:ext cx="3124200" cy="128587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Ek </a:t>
            </a:r>
            <a:r>
              <a:rPr lang="tr-TR" dirty="0" err="1"/>
              <a:t>IX’dan</a:t>
            </a:r>
            <a:r>
              <a:rPr lang="tr-TR" dirty="0"/>
              <a:t> farkı; tasarımla ilgili gereklilikler  yok</a:t>
            </a:r>
          </a:p>
        </p:txBody>
      </p:sp>
    </p:spTree>
    <p:extLst>
      <p:ext uri="{BB962C8B-B14F-4D97-AF65-F5344CB8AC3E}">
        <p14:creationId xmlns:p14="http://schemas.microsoft.com/office/powerpoint/2010/main" val="21174990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Autofit/>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655527"/>
            <a:ext cx="11526838" cy="4771102"/>
          </a:xfrm>
          <a:prstGeom prst="rect">
            <a:avLst/>
          </a:prstGeom>
        </p:spPr>
        <p:txBody>
          <a:bodyPr vert="horz" wrap="square" lIns="0" tIns="0" rIns="0" bIns="0" rtlCol="0">
            <a:noAutofit/>
          </a:bodyPr>
          <a:lstStyle/>
          <a:p>
            <a:pPr marL="12065" indent="0">
              <a:buNone/>
              <a:tabLst>
                <a:tab pos="376555" algn="l"/>
              </a:tabLst>
            </a:pPr>
            <a:r>
              <a:rPr lang="tr-TR" sz="1600" b="1" spc="-15" dirty="0">
                <a:latin typeface="+mj-lt"/>
                <a:cs typeface="Trebuchet MS"/>
              </a:rPr>
              <a:t>Kalite Yönetim Sistemi:</a:t>
            </a:r>
          </a:p>
          <a:p>
            <a:pPr marL="12065" indent="0">
              <a:buNone/>
              <a:tabLst>
                <a:tab pos="376555" algn="l"/>
              </a:tabLst>
            </a:pPr>
            <a:r>
              <a:rPr lang="tr-TR" b="1" dirty="0">
                <a:latin typeface="+mj-lt"/>
              </a:rPr>
              <a:t>6.3. Denetim</a:t>
            </a:r>
          </a:p>
          <a:p>
            <a:pPr marL="297815" indent="-285750">
              <a:buFontTx/>
              <a:buChar char="-"/>
              <a:tabLst>
                <a:tab pos="376555" algn="l"/>
              </a:tabLst>
            </a:pPr>
            <a:r>
              <a:rPr lang="tr-TR" dirty="0">
                <a:latin typeface="Calibri" panose="020F0502020204030204" pitchFamily="34" charset="0"/>
                <a:cs typeface="Calibri" panose="020F0502020204030204" pitchFamily="34" charset="0"/>
              </a:rPr>
              <a:t>OK, KYS sistemi gerekliliklerini karşılayıp karşılamadığını belirlemek için kalite yönetim sistemini denetler. İmalatçının kalite yönetim sistemi ile ilgili olarak bir uyumlaştırılmış standart veya ortak </a:t>
            </a:r>
            <a:r>
              <a:rPr lang="tr-TR" dirty="0" err="1">
                <a:latin typeface="Calibri" panose="020F0502020204030204" pitchFamily="34" charset="0"/>
                <a:cs typeface="Calibri" panose="020F0502020204030204" pitchFamily="34" charset="0"/>
              </a:rPr>
              <a:t>spesifikasyon</a:t>
            </a:r>
            <a:r>
              <a:rPr lang="tr-TR" dirty="0">
                <a:latin typeface="Calibri" panose="020F0502020204030204" pitchFamily="34" charset="0"/>
                <a:cs typeface="Calibri" panose="020F0502020204030204" pitchFamily="34" charset="0"/>
              </a:rPr>
              <a:t> (OS) kullanması durumunda, onaylanmış kuruluş bu standartlara veya ortak </a:t>
            </a:r>
            <a:r>
              <a:rPr lang="tr-TR" dirty="0" err="1">
                <a:latin typeface="Calibri" panose="020F0502020204030204" pitchFamily="34" charset="0"/>
                <a:cs typeface="Calibri" panose="020F0502020204030204" pitchFamily="34" charset="0"/>
              </a:rPr>
              <a:t>spesifikasyonlara</a:t>
            </a:r>
            <a:r>
              <a:rPr lang="tr-TR" dirty="0">
                <a:latin typeface="Calibri" panose="020F0502020204030204" pitchFamily="34" charset="0"/>
                <a:cs typeface="Calibri" panose="020F0502020204030204" pitchFamily="34" charset="0"/>
              </a:rPr>
              <a:t> uygunluğu değerlendirir. Eğer karşılanmıyorsa gerekçelendirilmesi gerekmektedir. </a:t>
            </a:r>
            <a:r>
              <a:rPr lang="tr-TR" dirty="0">
                <a:solidFill>
                  <a:srgbClr val="FF0000"/>
                </a:solidFill>
                <a:latin typeface="Calibri" panose="020F0502020204030204" pitchFamily="34" charset="0"/>
                <a:cs typeface="Calibri" panose="020F0502020204030204" pitchFamily="34" charset="0"/>
              </a:rPr>
              <a:t>Ek IX ile aynı</a:t>
            </a:r>
          </a:p>
          <a:p>
            <a:pPr marL="297815" indent="-285750">
              <a:buFontTx/>
              <a:buChar char="-"/>
              <a:tabLst>
                <a:tab pos="376555" algn="l"/>
              </a:tabLst>
            </a:pPr>
            <a:r>
              <a:rPr lang="tr-TR" dirty="0">
                <a:latin typeface="Calibri" panose="020F0502020204030204" pitchFamily="34" charset="0"/>
                <a:cs typeface="Calibri" panose="020F0502020204030204" pitchFamily="34" charset="0"/>
              </a:rPr>
              <a:t>OK denetim ekibi ilgili teknolojinin değerlendirilmesinde geçmiş deneyimi olan en az bir üye içerir. Değerlendirme prosedürü imalat sürecini ve ilgili diğer süreçleri doğrulamak için, imalatçının tesislerinde ve uygun görüldüğü takdirde, tedarikçilerinin ve/veya alt yüklenicilerinin tesislerinde denetimi içerir. </a:t>
            </a:r>
            <a:r>
              <a:rPr lang="tr-TR" dirty="0">
                <a:solidFill>
                  <a:srgbClr val="FF0000"/>
                </a:solidFill>
                <a:latin typeface="Calibri" panose="020F0502020204030204" pitchFamily="34" charset="0"/>
                <a:cs typeface="Calibri" panose="020F0502020204030204" pitchFamily="34" charset="0"/>
              </a:rPr>
              <a:t>Ek IX ile aynı</a:t>
            </a:r>
          </a:p>
          <a:p>
            <a:pPr marL="297815" indent="-285750">
              <a:buFontTx/>
              <a:buChar char="-"/>
              <a:tabLst>
                <a:tab pos="376555" algn="l"/>
              </a:tabLst>
            </a:pPr>
            <a:r>
              <a:rPr lang="tr-TR" dirty="0">
                <a:solidFill>
                  <a:schemeClr val="bg2">
                    <a:lumMod val="50000"/>
                  </a:schemeClr>
                </a:solidFill>
                <a:latin typeface="Calibri" panose="020F0502020204030204" pitchFamily="34" charset="0"/>
                <a:cs typeface="Calibri" panose="020F0502020204030204" pitchFamily="34" charset="0"/>
              </a:rPr>
              <a:t>Kalite yönetim sistemi, cihazların AB tip-inceleme sertifikasında tanımlanan tipe uymasını sağlamakta ve bu </a:t>
            </a:r>
            <a:r>
              <a:rPr lang="tr-TR" dirty="0" err="1">
                <a:solidFill>
                  <a:schemeClr val="bg2">
                    <a:lumMod val="50000"/>
                  </a:schemeClr>
                </a:solidFill>
                <a:latin typeface="Calibri" panose="020F0502020204030204" pitchFamily="34" charset="0"/>
                <a:cs typeface="Calibri" panose="020F0502020204030204" pitchFamily="34" charset="0"/>
              </a:rPr>
              <a:t>Tüzük’ün</a:t>
            </a:r>
            <a:r>
              <a:rPr lang="tr-TR" dirty="0">
                <a:solidFill>
                  <a:schemeClr val="bg2">
                    <a:lumMod val="50000"/>
                  </a:schemeClr>
                </a:solidFill>
                <a:latin typeface="Calibri" panose="020F0502020204030204" pitchFamily="34" charset="0"/>
                <a:cs typeface="Calibri" panose="020F0502020204030204" pitchFamily="34" charset="0"/>
              </a:rPr>
              <a:t> ilgili hükümlerine uymakta ise, onaylanmış kuruluş bir </a:t>
            </a:r>
            <a:r>
              <a:rPr lang="tr-TR" dirty="0">
                <a:solidFill>
                  <a:srgbClr val="FF0000"/>
                </a:solidFill>
                <a:latin typeface="Calibri" panose="020F0502020204030204" pitchFamily="34" charset="0"/>
                <a:cs typeface="Calibri" panose="020F0502020204030204" pitchFamily="34" charset="0"/>
              </a:rPr>
              <a:t>AB kalite güvence sertifikası </a:t>
            </a:r>
            <a:r>
              <a:rPr lang="tr-TR" dirty="0">
                <a:solidFill>
                  <a:schemeClr val="bg2">
                    <a:lumMod val="50000"/>
                  </a:schemeClr>
                </a:solidFill>
                <a:latin typeface="Calibri" panose="020F0502020204030204" pitchFamily="34" charset="0"/>
                <a:cs typeface="Calibri" panose="020F0502020204030204" pitchFamily="34" charset="0"/>
              </a:rPr>
              <a:t>düzenler. Onaylanmış kuruluş, sertifika düzenleme kararını imalatçıya bildirir. Bu karar, onaylanmış kuruluşun denetim sonuçlarını ve gerekçeli bir değerlendirmeyi içerir.</a:t>
            </a:r>
          </a:p>
          <a:p>
            <a:pPr marL="297815" indent="-285750">
              <a:buFontTx/>
              <a:buChar char="-"/>
              <a:tabLst>
                <a:tab pos="376555" algn="l"/>
              </a:tabLst>
            </a:pPr>
            <a:endParaRPr lang="tr-TR" dirty="0">
              <a:latin typeface="+mj-lt"/>
            </a:endParaRPr>
          </a:p>
          <a:p>
            <a:pPr marL="297815" indent="-285750">
              <a:buFontTx/>
              <a:buChar char="-"/>
              <a:tabLst>
                <a:tab pos="376555" algn="l"/>
              </a:tabLst>
            </a:pPr>
            <a:endParaRPr lang="tr-TR" b="1" dirty="0">
              <a:latin typeface="+mj-lt"/>
            </a:endParaRPr>
          </a:p>
          <a:p>
            <a:pPr marL="12065" indent="0">
              <a:buNone/>
              <a:tabLst>
                <a:tab pos="376555" algn="l"/>
              </a:tabLst>
            </a:pPr>
            <a:endParaRPr lang="tr-TR"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7</a:t>
            </a:fld>
            <a:endParaRPr lang="en-US" dirty="0"/>
          </a:p>
        </p:txBody>
      </p:sp>
      <p:pic>
        <p:nvPicPr>
          <p:cNvPr id="5" name="Picture 3" descr="C:\Users\user\Desktop\UDEM STİCKERRR.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076416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743237"/>
            <a:ext cx="8297839" cy="409670"/>
          </a:xfrm>
          <a:prstGeom prst="rect">
            <a:avLst/>
          </a:prstGeom>
        </p:spPr>
        <p:txBody>
          <a:bodyPr vert="horz" wrap="square" lIns="0" tIns="0" rIns="0" bIns="0" rtlCol="0">
            <a:noAutofit/>
          </a:bodyPr>
          <a:lstStyle/>
          <a:p>
            <a:pPr marL="12700" algn="ctr">
              <a:lnSpc>
                <a:spcPct val="100000"/>
              </a:lnSpc>
            </a:pPr>
            <a:r>
              <a:rPr lang="tr-TR" sz="2000" dirty="0">
                <a:solidFill>
                  <a:srgbClr val="FF0000"/>
                </a:solidFill>
                <a:latin typeface="Urdu Typesetting" pitchFamily="66" charset="-78"/>
                <a:cs typeface="Urdu Typesetting" pitchFamily="66" charset="-78"/>
              </a:rPr>
              <a:t>EK  XI – KISIM A- ÜRETİM KALİTE GÜVENCESİ</a:t>
            </a:r>
            <a:br>
              <a:rPr lang="tr-TR" sz="2000" dirty="0">
                <a:solidFill>
                  <a:srgbClr val="FF0000"/>
                </a:solidFill>
                <a:latin typeface="Urdu Typesetting" pitchFamily="66" charset="-78"/>
                <a:cs typeface="Urdu Typesetting" pitchFamily="66" charset="-78"/>
              </a:rPr>
            </a:br>
            <a:br>
              <a:rPr lang="tr-TR" sz="4000" dirty="0">
                <a:solidFill>
                  <a:srgbClr val="FF0000"/>
                </a:solidFill>
                <a:latin typeface="Urdu Typesetting" pitchFamily="66" charset="-78"/>
                <a:cs typeface="Urdu Typesetting" pitchFamily="66" charset="-78"/>
              </a:rPr>
            </a:br>
            <a:endParaRPr sz="4000" dirty="0">
              <a:solidFill>
                <a:srgbClr val="FF0000"/>
              </a:solidFill>
              <a:latin typeface="Trebuchet MS"/>
              <a:cs typeface="Trebuchet MS"/>
            </a:endParaRPr>
          </a:p>
        </p:txBody>
      </p:sp>
      <p:sp>
        <p:nvSpPr>
          <p:cNvPr id="13" name="object 3"/>
          <p:cNvSpPr txBox="1">
            <a:spLocks noGrp="1"/>
          </p:cNvSpPr>
          <p:nvPr>
            <p:ph idx="1"/>
          </p:nvPr>
        </p:nvSpPr>
        <p:spPr>
          <a:xfrm>
            <a:off x="531813" y="1655527"/>
            <a:ext cx="9416859" cy="4771102"/>
          </a:xfrm>
          <a:prstGeom prst="rect">
            <a:avLst/>
          </a:prstGeom>
        </p:spPr>
        <p:txBody>
          <a:bodyPr vert="horz" wrap="square" lIns="0" tIns="0" rIns="0" bIns="0" rtlCol="0">
            <a:noAutofit/>
          </a:bodyPr>
          <a:lstStyle/>
          <a:p>
            <a:pPr marL="12065" indent="0">
              <a:buNone/>
              <a:tabLst>
                <a:tab pos="376555" algn="l"/>
              </a:tabLst>
            </a:pPr>
            <a:r>
              <a:rPr lang="tr-TR" sz="1600" b="1" spc="-15" dirty="0">
                <a:latin typeface="+mj-lt"/>
                <a:cs typeface="Trebuchet MS"/>
              </a:rPr>
              <a:t>Kalite Yönetim Sistemi:</a:t>
            </a:r>
          </a:p>
          <a:p>
            <a:pPr marL="12065" indent="0">
              <a:buNone/>
              <a:tabLst>
                <a:tab pos="376555" algn="l"/>
              </a:tabLst>
            </a:pPr>
            <a:r>
              <a:rPr lang="tr-TR" b="1" dirty="0">
                <a:latin typeface="+mj-lt"/>
              </a:rPr>
              <a:t>6.4. Değişiklik</a:t>
            </a:r>
          </a:p>
          <a:p>
            <a:pPr marL="12065" indent="0">
              <a:buNone/>
              <a:tabLst>
                <a:tab pos="376555" algn="l"/>
              </a:tabLst>
            </a:pPr>
            <a:r>
              <a:rPr lang="tr-TR" dirty="0">
                <a:latin typeface="Calibri" panose="020F0502020204030204" pitchFamily="34" charset="0"/>
                <a:cs typeface="Calibri" panose="020F0502020204030204" pitchFamily="34" charset="0"/>
              </a:rPr>
              <a:t>imalatçı; kalite yönetim sisteminde ya da kapsadığı cihaz çeşitliliğinde önemli değişikliklere yönelik her planını, kalite yönetim sistemini onaylamış olan onaylanmış kuruluşa bildirir. Onaylanmış kuruluş, teklif edilen değişiklikleri değerlendirir, ilave denetimlere yönelik ihtiyacı belirler ve bu değişikliklerden sonra kalite yönetim sisteminin gereklilikleri karşılamaya devam edip etmediğini doğrular. Onaylanmış kuruluş, değerlendirmenin sonuçlarını ve uygulanabildiği hallerde ilave denetimlerin sonuçlarını içeren kararını imalatçıya bildirir. Kalite yönetim sistemindeki veya kapsadığı cihaz çeşitliliğindeki önemli her değişikliğe ilişkin onay, </a:t>
            </a:r>
            <a:r>
              <a:rPr lang="tr-TR" dirty="0">
                <a:solidFill>
                  <a:srgbClr val="FF0000"/>
                </a:solidFill>
                <a:latin typeface="Calibri" panose="020F0502020204030204" pitchFamily="34" charset="0"/>
                <a:cs typeface="Calibri" panose="020F0502020204030204" pitchFamily="34" charset="0"/>
              </a:rPr>
              <a:t>AB kalite yönetim sistemi sertifikasına bir ek </a:t>
            </a:r>
            <a:r>
              <a:rPr lang="tr-TR" dirty="0">
                <a:latin typeface="Calibri" panose="020F0502020204030204" pitchFamily="34" charset="0"/>
                <a:cs typeface="Calibri" panose="020F0502020204030204" pitchFamily="34" charset="0"/>
              </a:rPr>
              <a:t>şeklinde olur. </a:t>
            </a:r>
            <a:r>
              <a:rPr lang="tr-TR" dirty="0">
                <a:solidFill>
                  <a:srgbClr val="FF0000"/>
                </a:solidFill>
                <a:latin typeface="Calibri" panose="020F0502020204030204" pitchFamily="34" charset="0"/>
                <a:cs typeface="Calibri" panose="020F0502020204030204" pitchFamily="34" charset="0"/>
              </a:rPr>
              <a:t>Ek IX ile aynı</a:t>
            </a:r>
          </a:p>
          <a:p>
            <a:pPr marL="297815" indent="-285750">
              <a:buFontTx/>
              <a:buChar char="-"/>
              <a:tabLst>
                <a:tab pos="376555" algn="l"/>
              </a:tabLst>
            </a:pPr>
            <a:endParaRPr lang="tr-TR" b="1" dirty="0">
              <a:latin typeface="+mj-lt"/>
            </a:endParaRPr>
          </a:p>
          <a:p>
            <a:pPr marL="297815" indent="-285750">
              <a:buFontTx/>
              <a:buChar char="-"/>
              <a:tabLst>
                <a:tab pos="376555" algn="l"/>
              </a:tabLst>
            </a:pPr>
            <a:endParaRPr lang="tr-TR" b="1" dirty="0">
              <a:latin typeface="+mj-lt"/>
            </a:endParaRPr>
          </a:p>
          <a:p>
            <a:pPr marL="297815" indent="-285750">
              <a:buFontTx/>
              <a:buChar char="-"/>
              <a:tabLst>
                <a:tab pos="376555" algn="l"/>
              </a:tabLst>
            </a:pPr>
            <a:endParaRPr lang="tr-TR" b="1" dirty="0">
              <a:latin typeface="+mj-lt"/>
            </a:endParaRPr>
          </a:p>
          <a:p>
            <a:pPr marL="12065" indent="0">
              <a:buNone/>
              <a:tabLst>
                <a:tab pos="376555" algn="l"/>
              </a:tabLst>
            </a:pPr>
            <a:endParaRPr lang="tr-TR" sz="2800" spc="-15" dirty="0">
              <a:latin typeface="Trebuchet MS"/>
              <a:cs typeface="Trebuchet MS"/>
            </a:endParaRPr>
          </a:p>
        </p:txBody>
      </p:sp>
      <p:sp>
        <p:nvSpPr>
          <p:cNvPr id="4" name="Slayt Numarası Yer Tutucusu 3"/>
          <p:cNvSpPr>
            <a:spLocks noGrp="1"/>
          </p:cNvSpPr>
          <p:nvPr>
            <p:ph type="sldNum" sz="quarter" idx="12"/>
          </p:nvPr>
        </p:nvSpPr>
        <p:spPr/>
        <p:txBody>
          <a:bodyPr/>
          <a:lstStyle/>
          <a:p>
            <a:fld id="{D57F1E4F-1CFF-5643-939E-217C01CDF565}" type="slidenum">
              <a:rPr lang="en-US" smtClean="0"/>
              <a:pPr/>
              <a:t>8</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04074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object 2"/>
          <p:cNvSpPr txBox="1">
            <a:spLocks noGrp="1"/>
          </p:cNvSpPr>
          <p:nvPr>
            <p:ph type="title"/>
          </p:nvPr>
        </p:nvSpPr>
        <p:spPr>
          <a:xfrm>
            <a:off x="1924334" y="343847"/>
            <a:ext cx="8297839" cy="617802"/>
          </a:xfrm>
          <a:prstGeom prst="rect">
            <a:avLst/>
          </a:prstGeom>
        </p:spPr>
        <p:txBody>
          <a:bodyPr vert="horz" wrap="square" lIns="0" tIns="0" rIns="0" bIns="0" rtlCol="0">
            <a:noAutofit/>
          </a:bodyPr>
          <a:lstStyle/>
          <a:p>
            <a:pPr marL="12700" algn="ctr">
              <a:lnSpc>
                <a:spcPct val="100000"/>
              </a:lnSpc>
            </a:pPr>
            <a:r>
              <a:rPr lang="tr-TR" sz="2800" dirty="0">
                <a:solidFill>
                  <a:srgbClr val="FF0000"/>
                </a:solidFill>
                <a:latin typeface="Urdu Typesetting" pitchFamily="66" charset="-78"/>
                <a:cs typeface="Urdu Typesetting" pitchFamily="66" charset="-78"/>
              </a:rPr>
              <a:t>EK  XI – KISIM A- ÜRETİM KALİTE GÜVENCESİ</a:t>
            </a:r>
            <a:endParaRPr sz="4000" dirty="0">
              <a:solidFill>
                <a:srgbClr val="FF0000"/>
              </a:solidFill>
              <a:latin typeface="Trebuchet MS"/>
              <a:cs typeface="Trebuchet MS"/>
            </a:endParaRPr>
          </a:p>
        </p:txBody>
      </p:sp>
      <p:sp>
        <p:nvSpPr>
          <p:cNvPr id="13" name="object 3"/>
          <p:cNvSpPr txBox="1">
            <a:spLocks noGrp="1"/>
          </p:cNvSpPr>
          <p:nvPr>
            <p:ph idx="1"/>
          </p:nvPr>
        </p:nvSpPr>
        <p:spPr>
          <a:xfrm>
            <a:off x="1310716" y="961649"/>
            <a:ext cx="9688780" cy="4096330"/>
          </a:xfrm>
          <a:prstGeom prst="rect">
            <a:avLst/>
          </a:prstGeom>
        </p:spPr>
        <p:txBody>
          <a:bodyPr vert="horz" wrap="square" lIns="0" tIns="0" rIns="0" bIns="0" rtlCol="0">
            <a:noAutofit/>
          </a:bodyPr>
          <a:lstStyle/>
          <a:p>
            <a:pPr marL="12065" indent="0">
              <a:buNone/>
              <a:tabLst>
                <a:tab pos="376555" algn="l"/>
              </a:tabLst>
            </a:pPr>
            <a:r>
              <a:rPr lang="tr-TR" sz="2200" b="1" spc="-15" dirty="0">
                <a:latin typeface="Trebuchet MS"/>
              </a:rPr>
              <a:t>7. Gözetim Değerlendirmesi</a:t>
            </a:r>
          </a:p>
          <a:p>
            <a:r>
              <a:rPr lang="tr-TR" sz="1600" spc="-15" dirty="0">
                <a:solidFill>
                  <a:srgbClr val="FF0000"/>
                </a:solidFill>
                <a:latin typeface="Calibri" panose="020F0502020204030204" pitchFamily="34" charset="0"/>
                <a:cs typeface="Calibri" panose="020F0502020204030204" pitchFamily="34" charset="0"/>
              </a:rPr>
              <a:t>Sınıf </a:t>
            </a:r>
            <a:r>
              <a:rPr lang="tr-TR" sz="1600" spc="-15" dirty="0" err="1">
                <a:solidFill>
                  <a:srgbClr val="FF0000"/>
                </a:solidFill>
                <a:latin typeface="Calibri" panose="020F0502020204030204" pitchFamily="34" charset="0"/>
                <a:cs typeface="Calibri" panose="020F0502020204030204" pitchFamily="34" charset="0"/>
              </a:rPr>
              <a:t>Iıa</a:t>
            </a:r>
            <a:r>
              <a:rPr lang="tr-TR" sz="1600" spc="-15" dirty="0">
                <a:solidFill>
                  <a:srgbClr val="FF0000"/>
                </a:solidFill>
                <a:latin typeface="Calibri" panose="020F0502020204030204" pitchFamily="34" charset="0"/>
                <a:cs typeface="Calibri" panose="020F0502020204030204" pitchFamily="34" charset="0"/>
              </a:rPr>
              <a:t>, </a:t>
            </a:r>
            <a:r>
              <a:rPr lang="tr-TR" sz="1600" spc="-15" dirty="0" err="1">
                <a:solidFill>
                  <a:srgbClr val="FF0000"/>
                </a:solidFill>
                <a:latin typeface="Calibri" panose="020F0502020204030204" pitchFamily="34" charset="0"/>
                <a:cs typeface="Calibri" panose="020F0502020204030204" pitchFamily="34" charset="0"/>
              </a:rPr>
              <a:t>Iıb</a:t>
            </a:r>
            <a:r>
              <a:rPr lang="tr-TR" sz="1600" spc="-15" dirty="0">
                <a:solidFill>
                  <a:srgbClr val="FF0000"/>
                </a:solidFill>
                <a:latin typeface="Calibri" panose="020F0502020204030204" pitchFamily="34" charset="0"/>
                <a:cs typeface="Calibri" panose="020F0502020204030204" pitchFamily="34" charset="0"/>
              </a:rPr>
              <a:t> ve III cihazların gözetim değerlendirmesi;</a:t>
            </a:r>
          </a:p>
          <a:p>
            <a:pPr marL="0" indent="0">
              <a:buNone/>
            </a:pPr>
            <a:r>
              <a:rPr lang="tr-TR" sz="1600" spc="-15" dirty="0">
                <a:latin typeface="Calibri" panose="020F0502020204030204" pitchFamily="34" charset="0"/>
                <a:cs typeface="Calibri" panose="020F0502020204030204" pitchFamily="34" charset="0"/>
              </a:rPr>
              <a:t>        İmalatçı aşağıda yer alan tüm bilgileri temin etmelidir;</a:t>
            </a:r>
          </a:p>
          <a:p>
            <a:pPr>
              <a:buFont typeface="Arial" panose="020B0604020202020204" pitchFamily="34" charset="0"/>
              <a:buChar char="•"/>
            </a:pPr>
            <a:r>
              <a:rPr lang="tr-TR" sz="1600" spc="-15" dirty="0">
                <a:latin typeface="Calibri" panose="020F0502020204030204" pitchFamily="34" charset="0"/>
                <a:cs typeface="Calibri" panose="020F0502020204030204" pitchFamily="34" charset="0"/>
              </a:rPr>
              <a:t>KYS ‘ne ilişkin dokümantasyon</a:t>
            </a:r>
          </a:p>
          <a:p>
            <a:pPr>
              <a:buFont typeface="Arial" panose="020B0604020202020204" pitchFamily="34" charset="0"/>
              <a:buChar char="•"/>
            </a:pPr>
            <a:r>
              <a:rPr lang="tr-TR" sz="1600" spc="-15" dirty="0">
                <a:latin typeface="Calibri" panose="020F0502020204030204" pitchFamily="34" charset="0"/>
                <a:cs typeface="Calibri" panose="020F0502020204030204" pitchFamily="34" charset="0"/>
              </a:rPr>
              <a:t>Temsili cihaz örneği için PMCF planı dahil olmak üzere PMS verileri ve </a:t>
            </a:r>
            <a:r>
              <a:rPr lang="tr-TR" sz="1600" spc="-15" dirty="0" err="1">
                <a:latin typeface="Calibri" panose="020F0502020204030204" pitchFamily="34" charset="0"/>
                <a:cs typeface="Calibri" panose="020F0502020204030204" pitchFamily="34" charset="0"/>
              </a:rPr>
              <a:t>vigilance</a:t>
            </a:r>
            <a:r>
              <a:rPr lang="tr-TR" sz="1600" spc="-15" dirty="0">
                <a:latin typeface="Calibri" panose="020F0502020204030204" pitchFamily="34" charset="0"/>
                <a:cs typeface="Calibri" panose="020F0502020204030204" pitchFamily="34" charset="0"/>
              </a:rPr>
              <a:t> dokümanları</a:t>
            </a:r>
          </a:p>
          <a:p>
            <a:pPr>
              <a:buFont typeface="Arial" panose="020B0604020202020204" pitchFamily="34" charset="0"/>
              <a:buChar char="•"/>
            </a:pPr>
            <a:r>
              <a:rPr lang="tr-TR" sz="1600" spc="-15" dirty="0">
                <a:latin typeface="Calibri" panose="020F0502020204030204" pitchFamily="34" charset="0"/>
                <a:cs typeface="Calibri" panose="020F0502020204030204" pitchFamily="34" charset="0"/>
              </a:rPr>
              <a:t>Risk yönetimi                                                   EN ISO 14971 ‘e uygun</a:t>
            </a:r>
          </a:p>
          <a:p>
            <a:pPr>
              <a:buFont typeface="Arial" panose="020B0604020202020204" pitchFamily="34" charset="0"/>
              <a:buChar char="•"/>
            </a:pPr>
            <a:r>
              <a:rPr lang="tr-TR" sz="1600" spc="-15" dirty="0">
                <a:latin typeface="Calibri" panose="020F0502020204030204" pitchFamily="34" charset="0"/>
                <a:cs typeface="Calibri" panose="020F0502020204030204" pitchFamily="34" charset="0"/>
              </a:rPr>
              <a:t>kalite kontrol raporları ve test verileri, kalibrasyon verileri ve ilgili personelin yetkinliklerine ilişkin kayıtlar gibi, kalite yönetim sisteminin imalat ile ilgili bölümünde şart koşulan verileri.</a:t>
            </a:r>
          </a:p>
          <a:p>
            <a:endParaRPr lang="en-GB" sz="1600" spc="-15" dirty="0"/>
          </a:p>
        </p:txBody>
      </p:sp>
      <p:sp>
        <p:nvSpPr>
          <p:cNvPr id="4" name="Slayt Numarası Yer Tutucusu 3"/>
          <p:cNvSpPr>
            <a:spLocks noGrp="1"/>
          </p:cNvSpPr>
          <p:nvPr>
            <p:ph type="sldNum" sz="quarter" idx="12"/>
          </p:nvPr>
        </p:nvSpPr>
        <p:spPr/>
        <p:txBody>
          <a:bodyPr/>
          <a:lstStyle/>
          <a:p>
            <a:fld id="{D57F1E4F-1CFF-5643-939E-217C01CDF565}" type="slidenum">
              <a:rPr lang="en-US" smtClean="0"/>
              <a:pPr/>
              <a:t>9</a:t>
            </a:fld>
            <a:endParaRPr lang="en-US" dirty="0"/>
          </a:p>
        </p:txBody>
      </p:sp>
      <p:pic>
        <p:nvPicPr>
          <p:cNvPr id="5" name="Picture 3" descr="C:\Users\user\Desktop\UDEM STİCKERR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20058" y="272679"/>
            <a:ext cx="1158877" cy="9784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ağ Ok 1"/>
          <p:cNvSpPr/>
          <p:nvPr/>
        </p:nvSpPr>
        <p:spPr>
          <a:xfrm>
            <a:off x="2962275" y="2863351"/>
            <a:ext cx="1771650" cy="3149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Yuvarlatılmış Dikdörtgen 2"/>
          <p:cNvSpPr/>
          <p:nvPr/>
        </p:nvSpPr>
        <p:spPr>
          <a:xfrm>
            <a:off x="257175" y="4067801"/>
            <a:ext cx="4476750" cy="277334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En az 12 ayda bir imalatçının ve gerektiğinde tedarikçilerinin yerinde denetimini yapmalıdır. Gerektiğinde kalite yönetim sisteminin düzgün bir şekilde işlediğini kontrol etmek için testler yapar. Sonunda gözetim raporu ve test raporlarını üreticiye bildirir.</a:t>
            </a:r>
          </a:p>
        </p:txBody>
      </p:sp>
      <p:sp>
        <p:nvSpPr>
          <p:cNvPr id="6" name="Yuvarlatılmış Dikdörtgen 5"/>
          <p:cNvSpPr/>
          <p:nvPr/>
        </p:nvSpPr>
        <p:spPr>
          <a:xfrm>
            <a:off x="7715250" y="4286249"/>
            <a:ext cx="4476750" cy="257175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1600" dirty="0"/>
              <a:t> Asgari her 5 senede bir  yerinde habersiz denetim gerçekleştirir. Habersiz yerinde denetimler kapsamında, onaylanmış kuruluş, imal edilen cihazın teknik dokümantasyona uygun olduğunu doğrulamak için, üretilen cihazların yeterli miktarda numunesini ya da imalat süreçlerinden alınan yeterli miktarda numuneyi ya da piyasadan alınan numuneyi test eder.</a:t>
            </a:r>
          </a:p>
        </p:txBody>
      </p:sp>
      <p:sp>
        <p:nvSpPr>
          <p:cNvPr id="7" name="Sol Sağ Ok 6"/>
          <p:cNvSpPr/>
          <p:nvPr/>
        </p:nvSpPr>
        <p:spPr>
          <a:xfrm>
            <a:off x="4843272" y="5057775"/>
            <a:ext cx="2762249" cy="683671"/>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a:t>OK sorumlulukları</a:t>
            </a:r>
          </a:p>
        </p:txBody>
      </p:sp>
      <p:sp>
        <p:nvSpPr>
          <p:cNvPr id="8" name="Yıldız: 6 Nokta 7">
            <a:extLst>
              <a:ext uri="{FF2B5EF4-FFF2-40B4-BE49-F238E27FC236}">
                <a16:creationId xmlns:a16="http://schemas.microsoft.com/office/drawing/2014/main" id="{956D12F1-0083-25DB-3CE8-C1999676F3D2}"/>
              </a:ext>
            </a:extLst>
          </p:cNvPr>
          <p:cNvSpPr/>
          <p:nvPr/>
        </p:nvSpPr>
        <p:spPr>
          <a:xfrm>
            <a:off x="8357616" y="1251156"/>
            <a:ext cx="1158877" cy="978476"/>
          </a:xfrm>
          <a:prstGeom prst="star6">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tr-TR" u="sng" dirty="0">
                <a:solidFill>
                  <a:schemeClr val="bg1"/>
                </a:solidFill>
              </a:rPr>
              <a:t>Ek IX</a:t>
            </a:r>
          </a:p>
        </p:txBody>
      </p:sp>
    </p:spTree>
    <p:extLst>
      <p:ext uri="{BB962C8B-B14F-4D97-AF65-F5344CB8AC3E}">
        <p14:creationId xmlns:p14="http://schemas.microsoft.com/office/powerpoint/2010/main" val="973942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P spid="7" grpId="0" animBg="1"/>
    </p:bldLst>
  </p:timing>
</p:sld>
</file>

<file path=ppt/theme/theme1.xml><?xml version="1.0" encoding="utf-8"?>
<a:theme xmlns:a="http://schemas.openxmlformats.org/drawingml/2006/main" name="Yüzeyler">
  <a:themeElements>
    <a:clrScheme name="Özel 5">
      <a:dk1>
        <a:srgbClr val="000000"/>
      </a:dk1>
      <a:lt1>
        <a:sysClr val="window" lastClr="FFFFFF"/>
      </a:lt1>
      <a:dk2>
        <a:srgbClr val="BF0000"/>
      </a:dk2>
      <a:lt2>
        <a:srgbClr val="BF0000"/>
      </a:lt2>
      <a:accent1>
        <a:srgbClr val="BF0000"/>
      </a:accent1>
      <a:accent2>
        <a:srgbClr val="FF0000"/>
      </a:accent2>
      <a:accent3>
        <a:srgbClr val="FF0000"/>
      </a:accent3>
      <a:accent4>
        <a:srgbClr val="FF0000"/>
      </a:accent4>
      <a:accent5>
        <a:srgbClr val="CC9900"/>
      </a:accent5>
      <a:accent6>
        <a:srgbClr val="B22600"/>
      </a:accent6>
      <a:hlink>
        <a:srgbClr val="CC9900"/>
      </a:hlink>
      <a:folHlink>
        <a:srgbClr val="666699"/>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19426</TotalTime>
  <Words>2192</Words>
  <Application>Microsoft Office PowerPoint</Application>
  <PresentationFormat>Geniş ekran</PresentationFormat>
  <Paragraphs>175</Paragraphs>
  <Slides>21</Slides>
  <Notes>4</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21</vt:i4>
      </vt:variant>
    </vt:vector>
  </HeadingPairs>
  <TitlesOfParts>
    <vt:vector size="28" baseType="lpstr">
      <vt:lpstr>Arial</vt:lpstr>
      <vt:lpstr>Calibri</vt:lpstr>
      <vt:lpstr>Trebuchet MS</vt:lpstr>
      <vt:lpstr>Trebuchet MS Bold</vt:lpstr>
      <vt:lpstr>Urdu Typesetting</vt:lpstr>
      <vt:lpstr>Wingdings 3</vt:lpstr>
      <vt:lpstr>Yüzeyler</vt:lpstr>
      <vt:lpstr>    TIBBİ CİHAZ REGÜLASYONU  (2017/745/EU)  EK  XI – ÜRÜN UYGUNLUK DOĞRULAMASINA DAYALI UYGUNLUK DEĞERLENDİRMESİ </vt:lpstr>
      <vt:lpstr>KAPSAM </vt:lpstr>
      <vt:lpstr>EK  XI – ÜRÜN UYGUNLUK DOĞRULAMASINA DAYALI UYGUNLUK DEĞERLENDİRMESİ  </vt:lpstr>
      <vt:lpstr>EK  XI – KISIM A- ÜRETİM KALİTE GÜVENCESİ  </vt:lpstr>
      <vt:lpstr>EK  XI – KISIM A- ÜRETİM KALİTE GÜVENCESİ  </vt:lpstr>
      <vt:lpstr>EK  XI – KISIM A- ÜRETİM KALİTE GÜVENCESİ  </vt:lpstr>
      <vt:lpstr>EK  XI – KISIM A- ÜRETİM KALİTE GÜVENCESİ  </vt:lpstr>
      <vt:lpstr>EK  XI – KISIM A- ÜRETİM KALİTE GÜVENCESİ  </vt:lpstr>
      <vt:lpstr>EK  XI – KISIM A- ÜRETİM KALİTE GÜVENCESİ</vt:lpstr>
      <vt:lpstr>EK  XI – KISIM A- ÜRETİM KALİTE GÜVENCESİ  </vt:lpstr>
      <vt:lpstr>EK  XI – KISIM A- ÜRETİM KALİTE GÜVENCESİ  </vt:lpstr>
      <vt:lpstr>EK  XI – KISIM A- ÜRETİM KALİTE GÜVENCESİ  </vt:lpstr>
      <vt:lpstr>EK  XI – KISIM A- ÜRETİM KALİTE GÜVENCESİ  </vt:lpstr>
      <vt:lpstr>EK  XI – KISIM A- ÜRETİM KALİTE GÜVENCESİ  </vt:lpstr>
      <vt:lpstr>EK  XI – KISIM B- Ürün Doğrulaması  </vt:lpstr>
      <vt:lpstr>EK  XI – KISIM B- Ürün Doğrulaması  </vt:lpstr>
      <vt:lpstr>EK  XI – KISIM B- Ürün Doğrulaması  </vt:lpstr>
      <vt:lpstr>EK  XI – KISIM B- Ürün Doğrulaması  </vt:lpstr>
      <vt:lpstr>EK  XI – KISIM B- Ürün Doğrulaması  </vt:lpstr>
      <vt:lpstr>EK  XI – KISIM B- Ürün Doğrulaması  </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 ISO 13485:2012 RISK MANAGEMENT OF MEDICAL DEVICES</dc:title>
  <dc:creator>Zeynep Füsun DENLİ</dc:creator>
  <cp:lastModifiedBy>PELİN BİCER</cp:lastModifiedBy>
  <cp:revision>895</cp:revision>
  <dcterms:created xsi:type="dcterms:W3CDTF">2014-07-15T13:18:42Z</dcterms:created>
  <dcterms:modified xsi:type="dcterms:W3CDTF">2022-10-20T08:25:03Z</dcterms:modified>
</cp:coreProperties>
</file>